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jpg"/>
  <Override PartName="/ppt/notesSlides/notesSlide3.xml" ContentType="application/vnd.openxmlformats-officedocument.presentationml.notesSlide+xml"/>
  <Override PartName="/ppt/media/image12.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31" r:id="rId2"/>
    <p:sldId id="332" r:id="rId3"/>
    <p:sldId id="333" r:id="rId4"/>
    <p:sldId id="334" r:id="rId5"/>
    <p:sldId id="335" r:id="rId6"/>
    <p:sldId id="336" r:id="rId7"/>
    <p:sldId id="337" r:id="rId8"/>
    <p:sldId id="338" r:id="rId9"/>
    <p:sldId id="339" r:id="rId10"/>
    <p:sldId id="340" r:id="rId11"/>
    <p:sldId id="543" r:id="rId12"/>
    <p:sldId id="544" r:id="rId13"/>
    <p:sldId id="545" r:id="rId14"/>
    <p:sldId id="546" r:id="rId15"/>
    <p:sldId id="353" r:id="rId16"/>
    <p:sldId id="547" r:id="rId17"/>
    <p:sldId id="548" r:id="rId18"/>
    <p:sldId id="382" r:id="rId19"/>
    <p:sldId id="356" r:id="rId20"/>
    <p:sldId id="549" r:id="rId21"/>
    <p:sldId id="367" r:id="rId22"/>
    <p:sldId id="375" r:id="rId23"/>
    <p:sldId id="550" r:id="rId24"/>
    <p:sldId id="551" r:id="rId25"/>
    <p:sldId id="552" r:id="rId26"/>
    <p:sldId id="553" r:id="rId27"/>
    <p:sldId id="554" r:id="rId28"/>
    <p:sldId id="555" r:id="rId29"/>
    <p:sldId id="341" r:id="rId30"/>
    <p:sldId id="258" r:id="rId31"/>
    <p:sldId id="542" r:id="rId32"/>
    <p:sldId id="347" r:id="rId33"/>
    <p:sldId id="366" r:id="rId34"/>
    <p:sldId id="538" r:id="rId35"/>
    <p:sldId id="541" r:id="rId36"/>
    <p:sldId id="348" r:id="rId37"/>
    <p:sldId id="265" r:id="rId38"/>
    <p:sldId id="262" r:id="rId39"/>
    <p:sldId id="263" r:id="rId40"/>
    <p:sldId id="264" r:id="rId41"/>
    <p:sldId id="295" r:id="rId42"/>
    <p:sldId id="296" r:id="rId43"/>
    <p:sldId id="298" r:id="rId44"/>
    <p:sldId id="301" r:id="rId45"/>
    <p:sldId id="299" r:id="rId46"/>
    <p:sldId id="300" r:id="rId47"/>
    <p:sldId id="302" r:id="rId48"/>
    <p:sldId id="303" r:id="rId49"/>
    <p:sldId id="267" r:id="rId50"/>
    <p:sldId id="314" r:id="rId51"/>
    <p:sldId id="315" r:id="rId52"/>
    <p:sldId id="277" r:id="rId53"/>
    <p:sldId id="316" r:id="rId54"/>
    <p:sldId id="278" r:id="rId55"/>
    <p:sldId id="317" r:id="rId56"/>
    <p:sldId id="279" r:id="rId57"/>
    <p:sldId id="280" r:id="rId58"/>
    <p:sldId id="290" r:id="rId59"/>
    <p:sldId id="291" r:id="rId60"/>
    <p:sldId id="318" r:id="rId61"/>
    <p:sldId id="319" r:id="rId62"/>
    <p:sldId id="269" r:id="rId63"/>
    <p:sldId id="292" r:id="rId64"/>
    <p:sldId id="556" r:id="rId65"/>
    <p:sldId id="308" r:id="rId66"/>
    <p:sldId id="309" r:id="rId67"/>
    <p:sldId id="310" r:id="rId68"/>
    <p:sldId id="313" r:id="rId69"/>
    <p:sldId id="311" r:id="rId70"/>
    <p:sldId id="270" r:id="rId71"/>
    <p:sldId id="281" r:id="rId72"/>
    <p:sldId id="272" r:id="rId73"/>
    <p:sldId id="282" r:id="rId74"/>
    <p:sldId id="284" r:id="rId75"/>
    <p:sldId id="288" r:id="rId76"/>
    <p:sldId id="320" r:id="rId77"/>
    <p:sldId id="268" r:id="rId78"/>
    <p:sldId id="293" r:id="rId79"/>
    <p:sldId id="273" r:id="rId80"/>
    <p:sldId id="274" r:id="rId81"/>
    <p:sldId id="294" r:id="rId82"/>
    <p:sldId id="271" r:id="rId83"/>
    <p:sldId id="304" r:id="rId84"/>
    <p:sldId id="305" r:id="rId85"/>
    <p:sldId id="307" r:id="rId86"/>
    <p:sldId id="306" r:id="rId87"/>
  </p:sldIdLst>
  <p:sldSz cx="12192000" cy="6858000"/>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660"/>
  </p:normalViewPr>
  <p:slideViewPr>
    <p:cSldViewPr>
      <p:cViewPr varScale="1">
        <p:scale>
          <a:sx n="53" d="100"/>
          <a:sy n="53" d="100"/>
        </p:scale>
        <p:origin x="8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4" y="1"/>
            <a:ext cx="4304982" cy="341303"/>
          </a:xfrm>
          <a:prstGeom prst="rect">
            <a:avLst/>
          </a:prstGeom>
        </p:spPr>
        <p:txBody>
          <a:bodyPr vert="horz" lIns="91385" tIns="45693" rIns="91385" bIns="45693" rtlCol="0"/>
          <a:lstStyle>
            <a:lvl1pPr algn="r">
              <a:defRPr sz="1200"/>
            </a:lvl1pPr>
          </a:lstStyle>
          <a:p>
            <a:fld id="{10ADFD2D-A09E-4062-AC7F-790FE6FEA6F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79875" cy="2295525"/>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993458" y="3273674"/>
            <a:ext cx="7947660" cy="2678460"/>
          </a:xfrm>
          <a:prstGeom prst="rect">
            <a:avLst/>
          </a:prstGeom>
        </p:spPr>
        <p:txBody>
          <a:bodyPr vert="horz" lIns="91385" tIns="45693" rIns="91385" bIns="45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1136"/>
            <a:ext cx="4304982" cy="341302"/>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4" y="6461136"/>
            <a:ext cx="4304982" cy="341302"/>
          </a:xfrm>
          <a:prstGeom prst="rect">
            <a:avLst/>
          </a:prstGeom>
        </p:spPr>
        <p:txBody>
          <a:bodyPr vert="horz" lIns="91385" tIns="45693" rIns="91385" bIns="45693" rtlCol="0" anchor="b"/>
          <a:lstStyle>
            <a:lvl1pPr algn="r">
              <a:defRPr sz="1200"/>
            </a:lvl1pPr>
          </a:lstStyle>
          <a:p>
            <a:fld id="{CC78CEF7-7121-41FF-9BDB-D4F4BC90A958}" type="slidenum">
              <a:rPr kumimoji="1" lang="ja-JP" altLang="en-US" smtClean="0"/>
              <a:t>‹#›</a:t>
            </a:fld>
            <a:endParaRPr kumimoji="1" lang="ja-JP" altLang="en-US"/>
          </a:p>
        </p:txBody>
      </p:sp>
    </p:spTree>
    <p:extLst>
      <p:ext uri="{BB962C8B-B14F-4D97-AF65-F5344CB8AC3E}">
        <p14:creationId xmlns:p14="http://schemas.microsoft.com/office/powerpoint/2010/main" val="24138877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1</a:t>
            </a:fld>
            <a:endParaRPr kumimoji="1" lang="ja-JP" altLang="en-US"/>
          </a:p>
        </p:txBody>
      </p:sp>
    </p:spTree>
    <p:extLst>
      <p:ext uri="{BB962C8B-B14F-4D97-AF65-F5344CB8AC3E}">
        <p14:creationId xmlns:p14="http://schemas.microsoft.com/office/powerpoint/2010/main" val="3991152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78CEF7-7121-41FF-9BDB-D4F4BC90A958}" type="slidenum">
              <a:rPr kumimoji="1" lang="ja-JP" altLang="en-US" smtClean="0"/>
              <a:t>82</a:t>
            </a:fld>
            <a:endParaRPr kumimoji="1" lang="ja-JP" altLang="en-US"/>
          </a:p>
        </p:txBody>
      </p:sp>
    </p:spTree>
    <p:extLst>
      <p:ext uri="{BB962C8B-B14F-4D97-AF65-F5344CB8AC3E}">
        <p14:creationId xmlns:p14="http://schemas.microsoft.com/office/powerpoint/2010/main" val="77481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14</a:t>
            </a:fld>
            <a:endParaRPr kumimoji="1" lang="ja-JP" altLang="en-US"/>
          </a:p>
        </p:txBody>
      </p:sp>
    </p:spTree>
    <p:extLst>
      <p:ext uri="{BB962C8B-B14F-4D97-AF65-F5344CB8AC3E}">
        <p14:creationId xmlns:p14="http://schemas.microsoft.com/office/powerpoint/2010/main" val="321224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4A1D66-EF98-4408-83BF-D7417E5B0DA7}" type="slidenum">
              <a:rPr kumimoji="1" lang="ja-JP" altLang="en-US" smtClean="0"/>
              <a:t>20</a:t>
            </a:fld>
            <a:endParaRPr kumimoji="1" lang="ja-JP" altLang="en-US"/>
          </a:p>
        </p:txBody>
      </p:sp>
    </p:spTree>
    <p:extLst>
      <p:ext uri="{BB962C8B-B14F-4D97-AF65-F5344CB8AC3E}">
        <p14:creationId xmlns:p14="http://schemas.microsoft.com/office/powerpoint/2010/main" val="67844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27</a:t>
            </a:fld>
            <a:endParaRPr kumimoji="1" lang="ja-JP" altLang="en-US"/>
          </a:p>
        </p:txBody>
      </p:sp>
    </p:spTree>
    <p:extLst>
      <p:ext uri="{BB962C8B-B14F-4D97-AF65-F5344CB8AC3E}">
        <p14:creationId xmlns:p14="http://schemas.microsoft.com/office/powerpoint/2010/main" val="183232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28</a:t>
            </a:fld>
            <a:endParaRPr kumimoji="1" lang="ja-JP" altLang="en-US"/>
          </a:p>
        </p:txBody>
      </p:sp>
    </p:spTree>
    <p:extLst>
      <p:ext uri="{BB962C8B-B14F-4D97-AF65-F5344CB8AC3E}">
        <p14:creationId xmlns:p14="http://schemas.microsoft.com/office/powerpoint/2010/main" val="82524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30</a:t>
            </a:fld>
            <a:endParaRPr kumimoji="1" lang="ja-JP" altLang="en-US"/>
          </a:p>
        </p:txBody>
      </p:sp>
    </p:spTree>
    <p:extLst>
      <p:ext uri="{BB962C8B-B14F-4D97-AF65-F5344CB8AC3E}">
        <p14:creationId xmlns:p14="http://schemas.microsoft.com/office/powerpoint/2010/main" val="342997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32</a:t>
            </a:fld>
            <a:endParaRPr kumimoji="1" lang="ja-JP" altLang="en-US"/>
          </a:p>
        </p:txBody>
      </p:sp>
    </p:spTree>
    <p:extLst>
      <p:ext uri="{BB962C8B-B14F-4D97-AF65-F5344CB8AC3E}">
        <p14:creationId xmlns:p14="http://schemas.microsoft.com/office/powerpoint/2010/main" val="276639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42</a:t>
            </a:fld>
            <a:endParaRPr kumimoji="1" lang="ja-JP" altLang="en-US"/>
          </a:p>
        </p:txBody>
      </p:sp>
    </p:spTree>
    <p:extLst>
      <p:ext uri="{BB962C8B-B14F-4D97-AF65-F5344CB8AC3E}">
        <p14:creationId xmlns:p14="http://schemas.microsoft.com/office/powerpoint/2010/main" val="30980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58</a:t>
            </a:fld>
            <a:endParaRPr kumimoji="1" lang="ja-JP" altLang="en-US"/>
          </a:p>
        </p:txBody>
      </p:sp>
    </p:spTree>
    <p:extLst>
      <p:ext uri="{BB962C8B-B14F-4D97-AF65-F5344CB8AC3E}">
        <p14:creationId xmlns:p14="http://schemas.microsoft.com/office/powerpoint/2010/main" val="26730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A078AE-BF5A-4458-85BC-C1BF224F45D7}" type="datetime1">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425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3EBBBD-4213-437A-AF4F-305D7CFFBEED}" type="datetime1">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45212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C76872-5324-4390-A3BE-1C93418C3940}" type="datetime1">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36038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AF23B2-1A70-479B-ACCB-D4CB4317DE97}" type="datetime1">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9735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8047AC-FC5C-42E2-ACEB-407F8085521D}" type="datetime1">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70715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4FE72F-3F52-40F4-8979-033A7636F813}" type="datetime1">
              <a:rPr kumimoji="1" lang="ja-JP" altLang="en-US" smtClean="0"/>
              <a:t>2023/9/25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264205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857B659-AF44-413B-8749-16EB367DDEA9}" type="datetime1">
              <a:rPr kumimoji="1" lang="ja-JP" altLang="en-US" smtClean="0"/>
              <a:t>2023/9/25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62193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372849-7DDA-4A90-A325-1C6120089AE1}" type="datetime1">
              <a:rPr kumimoji="1" lang="ja-JP" altLang="en-US" smtClean="0"/>
              <a:t>2023/9/25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18403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32B2DE-B9FB-458C-9C63-3224665270F0}" type="datetime1">
              <a:rPr kumimoji="1" lang="ja-JP" altLang="en-US" smtClean="0"/>
              <a:t>2023/9/25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62323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071A62-C357-4FD9-8CFA-62038806D919}" type="datetime1">
              <a:rPr kumimoji="1" lang="ja-JP" altLang="en-US" smtClean="0"/>
              <a:t>2023/9/25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86595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6445B01-56C7-4EA9-B061-2FF9F67F66A2}" type="datetime1">
              <a:rPr kumimoji="1" lang="ja-JP" altLang="en-US" smtClean="0"/>
              <a:t>2023/9/25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687694717"/>
      </p:ext>
    </p:extLst>
  </p:cSld>
  <p:clrMapOvr>
    <a:masterClrMapping/>
  </p:clrMapOvr>
</p:sldLayout>
</file>

<file path=ppt/slideMasters/_rels/slideMaster1.xml.rels><?xml version="1.0" encoding="UTF-8" standalone="yes"?><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extLst>
              <a:ext uri="{837473B0-CC2E-450A-ABE3-18F120FF3D39}">
                <a1611:picAttrSrcUrl xmlns:a1611="http://schemas.microsoft.com/office/drawing/2016/11/main" r:id="rId14"/>
              </a:ext>
            </a:extLst>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DA44-B5A3-4925-B17C-19AE8F916EF3}" type="datetime1">
              <a:rPr kumimoji="1" lang="ja-JP" altLang="en-US" smtClean="0"/>
              <a:t>2023/9/25</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4020372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8" Type="http://schemas.openxmlformats.org/officeDocument/2006/relationships/hyperlink" Target="" TargetMode="External"/><Relationship Id="rId3" Type="http://schemas.openxmlformats.org/officeDocument/2006/relationships/image" Target="../media/image6.jpg"/><Relationship Id="rId7" Type="http://schemas.openxmlformats.org/officeDocument/2006/relationships/image" Target="../media/image8.png"/><Relationship Id="rId12" Type="http://schemas.openxmlformats.org/officeDocument/2006/relationships/hyperlink" Targ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 TargetMode="External"/><Relationship Id="rId11" Type="http://schemas.openxmlformats.org/officeDocument/2006/relationships/image" Target="../media/image10.png"/><Relationship Id="rId5" Type="http://schemas.openxmlformats.org/officeDocument/2006/relationships/image" Target="../media/image7.jpg"/><Relationship Id="rId10" Type="http://schemas.openxmlformats.org/officeDocument/2006/relationships/hyperlink" Target="" TargetMode="External"/><Relationship Id="rId4" Type="http://schemas.openxmlformats.org/officeDocument/2006/relationships/hyperlink" Target="" TargetMode="External"/><Relationship Id="rId9" Type="http://schemas.openxmlformats.org/officeDocument/2006/relationships/image" Target="../media/image9.png"/></Relationships>
</file>

<file path=ppt/slides/_rels/slide21.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 TargetMode="External"/><Relationship Id="rId5" Type="http://schemas.openxmlformats.org/officeDocument/2006/relationships/image" Target="../media/image17.png"/><Relationship Id="rId4" Type="http://schemas.openxmlformats.org/officeDocument/2006/relationships/hyperlink" Target="" TargetMode="External"/></Relationships>
</file>

<file path=ppt/slides/_rels/slide33.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hyperlink" Target="" TargetMode="External"/><Relationship Id="rId4" Type="http://schemas.openxmlformats.org/officeDocument/2006/relationships/image" Target="../media/image30.jpg"/></Relationships>
</file>

<file path=ppt/slides/_rels/slide66.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hyperlink" Target="" TargetMode="External"/><Relationship Id="rId4" Type="http://schemas.openxmlformats.org/officeDocument/2006/relationships/image" Target="../media/image29.jpg"/></Relationships>
</file>

<file path=ppt/slides/_rels/slide67.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63552" y="2204864"/>
            <a:ext cx="6920826" cy="1470025"/>
          </a:xfrm>
          <a:effectLst/>
        </p:spPr>
        <p:txBody>
          <a:bodyPr>
            <a:noAutofit/>
          </a:bodyPr>
          <a:lstStyle/>
          <a:p>
            <a:r>
              <a:rPr kumimoji="1" lang="ja-JP" altLang="en-US" b="1" dirty="0">
                <a:latin typeface="BIZ UDPゴシック" panose="020B0400000000000000" pitchFamily="50" charset="-128"/>
                <a:ea typeface="BIZ UDPゴシック" panose="020B0400000000000000" pitchFamily="50" charset="-128"/>
                <a:cs typeface="メイリオ" pitchFamily="50" charset="-128"/>
              </a:rPr>
              <a:t>スーパービジョン</a:t>
            </a:r>
            <a:br>
              <a:rPr kumimoji="1" lang="ja-JP" altLang="en-US" sz="2800" dirty="0">
                <a:latin typeface="BIZ UDPゴシック" panose="020B0400000000000000" pitchFamily="50" charset="-128"/>
                <a:ea typeface="BIZ UDPゴシック" panose="020B0400000000000000" pitchFamily="50" charset="-128"/>
                <a:cs typeface="メイリオ" pitchFamily="50" charset="-128"/>
              </a:rPr>
            </a:br>
            <a:r>
              <a:rPr kumimoji="1" lang="ja-JP" altLang="en-US" sz="2400" b="1" dirty="0">
                <a:latin typeface="BIZ UDPゴシック" panose="020B0400000000000000" pitchFamily="50" charset="-128"/>
                <a:ea typeface="BIZ UDPゴシック" panose="020B0400000000000000" pitchFamily="50" charset="-128"/>
                <a:cs typeface="メイリオ" pitchFamily="50" charset="-128"/>
              </a:rPr>
              <a:t>ー相談支援のスーパービジョンー</a:t>
            </a:r>
            <a:endParaRPr kumimoji="1" lang="ja-JP" altLang="en-US" sz="4000" b="1" dirty="0">
              <a:latin typeface="BIZ UDPゴシック" panose="020B0400000000000000" pitchFamily="50" charset="-128"/>
              <a:ea typeface="BIZ UDPゴシック" panose="020B0400000000000000" pitchFamily="50" charset="-128"/>
              <a:cs typeface="メイリオ" pitchFamily="50" charset="-128"/>
            </a:endParaRPr>
          </a:p>
        </p:txBody>
      </p:sp>
      <p:sp>
        <p:nvSpPr>
          <p:cNvPr id="4" name="正方形/長方形 3"/>
          <p:cNvSpPr/>
          <p:nvPr/>
        </p:nvSpPr>
        <p:spPr>
          <a:xfrm>
            <a:off x="983432" y="772568"/>
            <a:ext cx="5184576" cy="400110"/>
          </a:xfrm>
          <a:prstGeom prst="rect">
            <a:avLst/>
          </a:prstGeom>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令和５</a:t>
            </a:r>
            <a:r>
              <a:rPr lang="zh-TW" altLang="en-US" sz="2000" dirty="0">
                <a:latin typeface="BIZ UDPゴシック" panose="020B0400000000000000" pitchFamily="50" charset="-128"/>
                <a:ea typeface="BIZ UDPゴシック" panose="020B0400000000000000" pitchFamily="50" charset="-128"/>
              </a:rPr>
              <a:t>年度</a:t>
            </a:r>
            <a:r>
              <a:rPr lang="ja-JP" altLang="en-US" sz="2000" dirty="0">
                <a:latin typeface="BIZ UDPゴシック" panose="020B0400000000000000" pitchFamily="50" charset="-128"/>
                <a:ea typeface="BIZ UDPゴシック" panose="020B0400000000000000" pitchFamily="50" charset="-128"/>
              </a:rPr>
              <a:t>　サビ児管</a:t>
            </a:r>
            <a:r>
              <a:rPr lang="zh-TW" altLang="en-US" sz="2000" dirty="0">
                <a:latin typeface="BIZ UDPゴシック" panose="020B0400000000000000" pitchFamily="50" charset="-128"/>
                <a:ea typeface="BIZ UDPゴシック" panose="020B0400000000000000" pitchFamily="50" charset="-128"/>
              </a:rPr>
              <a:t>指導者養成研修</a:t>
            </a:r>
            <a:endParaRPr lang="ja-JP" altLang="ja-JP" sz="2800" b="1" dirty="0">
              <a:ln w="0"/>
              <a:latin typeface="BIZ UDPゴシック" panose="020B0400000000000000" pitchFamily="50" charset="-128"/>
              <a:ea typeface="BIZ UDPゴシック" panose="020B0400000000000000" pitchFamily="50" charset="-128"/>
              <a:cs typeface="メイリオ" pitchFamily="50" charset="-128"/>
            </a:endParaRPr>
          </a:p>
        </p:txBody>
      </p:sp>
      <p:sp>
        <p:nvSpPr>
          <p:cNvPr id="6" name="正方形/長方形 5"/>
          <p:cNvSpPr/>
          <p:nvPr/>
        </p:nvSpPr>
        <p:spPr>
          <a:xfrm>
            <a:off x="5807968" y="5071539"/>
            <a:ext cx="5688632" cy="7200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cs typeface="メイリオ" pitchFamily="50" charset="-128"/>
              </a:rPr>
              <a:t>　本庄ひまわり福祉会　本名　靖</a:t>
            </a:r>
            <a:endParaRPr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5793232" y="5071539"/>
            <a:ext cx="504056"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スライド番号プレースホルダー 2">
            <a:extLst>
              <a:ext uri="{FF2B5EF4-FFF2-40B4-BE49-F238E27FC236}">
                <a16:creationId xmlns:a16="http://schemas.microsoft.com/office/drawing/2014/main" id="{105D1546-39AA-4E9C-955B-51DF83EF511A}"/>
              </a:ext>
            </a:extLst>
          </p:cNvPr>
          <p:cNvSpPr>
            <a:spLocks noGrp="1"/>
          </p:cNvSpPr>
          <p:nvPr>
            <p:ph type="sldNum" sz="quarter" idx="12"/>
          </p:nvPr>
        </p:nvSpPr>
        <p:spPr/>
        <p:txBody>
          <a:bodyPr/>
          <a:lstStyle/>
          <a:p>
            <a:fld id="{A72C43C9-C29A-4086-B3B4-1F599B556F9C}" type="slidenum">
              <a:rPr kumimoji="1" lang="ja-JP" altLang="en-US" sz="1400" smtClean="0"/>
              <a:t>1</a:t>
            </a:fld>
            <a:endParaRPr kumimoji="1" lang="ja-JP" altLang="en-US" sz="1400" dirty="0"/>
          </a:p>
        </p:txBody>
      </p:sp>
    </p:spTree>
    <p:extLst>
      <p:ext uri="{BB962C8B-B14F-4D97-AF65-F5344CB8AC3E}">
        <p14:creationId xmlns:p14="http://schemas.microsoft.com/office/powerpoint/2010/main" val="4486838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404664"/>
            <a:ext cx="8496944" cy="1143000"/>
          </a:xfrm>
          <a:effectLst/>
        </p:spPr>
        <p:txBody>
          <a:bodyPr>
            <a:normAutofit/>
          </a:bodyPr>
          <a:lstStyle/>
          <a:p>
            <a:r>
              <a:rPr lang="ja-JP" altLang="en-US" sz="4800" dirty="0">
                <a:latin typeface="BIZ UDゴシック" panose="020B0400000000000000" pitchFamily="49" charset="-128"/>
                <a:ea typeface="BIZ UDゴシック" panose="020B0400000000000000" pitchFamily="49" charset="-128"/>
                <a:cs typeface="メイリオ" panose="020B0604030504040204" pitchFamily="50" charset="-128"/>
              </a:rPr>
              <a:t>話し合い</a:t>
            </a:r>
            <a:r>
              <a:rPr kumimoji="1" lang="ja-JP" altLang="en-US" sz="4800" dirty="0">
                <a:latin typeface="BIZ UDゴシック" panose="020B0400000000000000" pitchFamily="49" charset="-128"/>
                <a:ea typeface="BIZ UDゴシック" panose="020B0400000000000000" pitchFamily="49" charset="-128"/>
                <a:cs typeface="メイリオ" panose="020B0604030504040204" pitchFamily="50" charset="-128"/>
              </a:rPr>
              <a:t>（会議）のルール</a:t>
            </a:r>
          </a:p>
        </p:txBody>
      </p:sp>
      <p:sp>
        <p:nvSpPr>
          <p:cNvPr id="4" name="Rectangle 3"/>
          <p:cNvSpPr txBox="1">
            <a:spLocks noChangeArrowheads="1"/>
          </p:cNvSpPr>
          <p:nvPr/>
        </p:nvSpPr>
        <p:spPr>
          <a:xfrm>
            <a:off x="1559496" y="1899581"/>
            <a:ext cx="9649072" cy="4104853"/>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1)</a:t>
            </a:r>
            <a:r>
              <a:rPr lang="ja-JP" altLang="en-US" dirty="0">
                <a:latin typeface="BIZ UDゴシック" panose="020B0400000000000000" pitchFamily="49" charset="-128"/>
                <a:ea typeface="BIZ UDゴシック" panose="020B0400000000000000" pitchFamily="49" charset="-128"/>
                <a:cs typeface="メイリオ" pitchFamily="50" charset="-128"/>
              </a:rPr>
              <a:t> 目的に沿った話し合い</a:t>
            </a:r>
            <a:r>
              <a:rPr lang="ja-JP" altLang="en-US" sz="2800" dirty="0">
                <a:solidFill>
                  <a:srgbClr val="FF0000"/>
                </a:solidFill>
                <a:latin typeface="BIZ UDゴシック" panose="020B0400000000000000" pitchFamily="49" charset="-128"/>
                <a:ea typeface="BIZ UDゴシック" panose="020B0400000000000000" pitchFamily="49" charset="-128"/>
                <a:cs typeface="メイリオ" pitchFamily="50" charset="-128"/>
              </a:rPr>
              <a:t>（言語化→整理・まとめ）</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2)</a:t>
            </a:r>
            <a:r>
              <a:rPr lang="ja-JP" altLang="en-US" dirty="0">
                <a:latin typeface="BIZ UDゴシック" panose="020B0400000000000000" pitchFamily="49" charset="-128"/>
                <a:ea typeface="BIZ UDゴシック" panose="020B0400000000000000" pitchFamily="49" charset="-128"/>
                <a:cs typeface="メイリオ" pitchFamily="50" charset="-128"/>
              </a:rPr>
              <a:t> 時間を守る</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（議論→発表）</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3)</a:t>
            </a:r>
            <a:r>
              <a:rPr lang="ja-JP" altLang="en-US" dirty="0">
                <a:latin typeface="BIZ UDゴシック" panose="020B0400000000000000" pitchFamily="49" charset="-128"/>
                <a:ea typeface="BIZ UDゴシック" panose="020B0400000000000000" pitchFamily="49" charset="-128"/>
                <a:cs typeface="メイリオ" pitchFamily="50" charset="-128"/>
              </a:rPr>
              <a:t> 相手を批判しない</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（対等な立場・相手を尊重）</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4)</a:t>
            </a:r>
            <a:r>
              <a:rPr lang="ja-JP" altLang="en-US" dirty="0">
                <a:latin typeface="BIZ UDゴシック" panose="020B0400000000000000" pitchFamily="49" charset="-128"/>
                <a:ea typeface="BIZ UDゴシック" panose="020B0400000000000000" pitchFamily="49" charset="-128"/>
                <a:cs typeface="メイリオ" pitchFamily="50" charset="-128"/>
              </a:rPr>
              <a:t> 異なる視点を大切に</a:t>
            </a:r>
            <a:r>
              <a:rPr lang="ja-JP" altLang="en-US" sz="2800" dirty="0">
                <a:solidFill>
                  <a:srgbClr val="FF0000"/>
                </a:solidFill>
                <a:latin typeface="BIZ UDゴシック" panose="020B0400000000000000" pitchFamily="49" charset="-128"/>
                <a:ea typeface="BIZ UDゴシック" panose="020B0400000000000000" pitchFamily="49" charset="-128"/>
                <a:cs typeface="メイリオ" pitchFamily="50" charset="-128"/>
              </a:rPr>
              <a:t>（多様な意見に耳を傾ける）</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5)</a:t>
            </a:r>
            <a:r>
              <a:rPr lang="ja-JP" altLang="en-US" dirty="0">
                <a:latin typeface="BIZ UDゴシック" panose="020B0400000000000000" pitchFamily="49" charset="-128"/>
                <a:ea typeface="BIZ UDゴシック" panose="020B0400000000000000" pitchFamily="49" charset="-128"/>
                <a:cs typeface="メイリオ" pitchFamily="50" charset="-128"/>
              </a:rPr>
              <a:t> 発言のバランスに配慮</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（聞く・話す）</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6)</a:t>
            </a:r>
            <a:r>
              <a:rPr lang="ja-JP" altLang="en-US" dirty="0">
                <a:latin typeface="BIZ UDゴシック" panose="020B0400000000000000" pitchFamily="49" charset="-128"/>
                <a:ea typeface="BIZ UDゴシック" panose="020B0400000000000000" pitchFamily="49" charset="-128"/>
                <a:cs typeface="メイリオ" pitchFamily="50" charset="-128"/>
              </a:rPr>
              <a:t> 時間内で結論を導く</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（簡潔なまとめ）</a:t>
            </a:r>
          </a:p>
        </p:txBody>
      </p:sp>
      <p:sp>
        <p:nvSpPr>
          <p:cNvPr id="3" name="スライド番号プレースホルダー 2">
            <a:extLst>
              <a:ext uri="{FF2B5EF4-FFF2-40B4-BE49-F238E27FC236}">
                <a16:creationId xmlns:a16="http://schemas.microsoft.com/office/drawing/2014/main" id="{AF4F1454-EC98-4D8E-B6FC-A781E9134CDC}"/>
              </a:ext>
            </a:extLst>
          </p:cNvPr>
          <p:cNvSpPr>
            <a:spLocks noGrp="1"/>
          </p:cNvSpPr>
          <p:nvPr>
            <p:ph type="sldNum" sz="quarter" idx="12"/>
          </p:nvPr>
        </p:nvSpPr>
        <p:spPr/>
        <p:txBody>
          <a:bodyPr/>
          <a:lstStyle/>
          <a:p>
            <a:fld id="{A72C43C9-C29A-4086-B3B4-1F599B556F9C}" type="slidenum">
              <a:rPr kumimoji="1" lang="ja-JP" altLang="en-US" smtClean="0"/>
              <a:t>10</a:t>
            </a:fld>
            <a:endParaRPr kumimoji="1" lang="ja-JP" altLang="en-US"/>
          </a:p>
        </p:txBody>
      </p:sp>
    </p:spTree>
    <p:extLst>
      <p:ext uri="{BB962C8B-B14F-4D97-AF65-F5344CB8AC3E}">
        <p14:creationId xmlns:p14="http://schemas.microsoft.com/office/powerpoint/2010/main" val="23581562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AA8FF0-BD2A-4E4A-ACB1-0D0384D33309}"/>
              </a:ext>
            </a:extLst>
          </p:cNvPr>
          <p:cNvSpPr txBox="1"/>
          <p:nvPr/>
        </p:nvSpPr>
        <p:spPr>
          <a:xfrm>
            <a:off x="2665512" y="3429000"/>
            <a:ext cx="6860976" cy="923330"/>
          </a:xfrm>
          <a:prstGeom prst="rect">
            <a:avLst/>
          </a:prstGeom>
          <a:noFill/>
        </p:spPr>
        <p:txBody>
          <a:bodyPr wrap="square" rtlCol="0">
            <a:spAutoFit/>
          </a:bodyPr>
          <a:lstStyle/>
          <a:p>
            <a:pPr algn="ctr"/>
            <a:r>
              <a:rPr kumimoji="1" lang="ja-JP" altLang="en-US" sz="5400" dirty="0">
                <a:latin typeface="BIZ UDPゴシック" panose="020B0400000000000000" pitchFamily="50" charset="-128"/>
                <a:ea typeface="BIZ UDPゴシック" panose="020B0400000000000000" pitchFamily="50" charset="-128"/>
              </a:rPr>
              <a:t>支援（介護）の魅力</a:t>
            </a:r>
          </a:p>
        </p:txBody>
      </p:sp>
    </p:spTree>
    <p:extLst>
      <p:ext uri="{BB962C8B-B14F-4D97-AF65-F5344CB8AC3E}">
        <p14:creationId xmlns:p14="http://schemas.microsoft.com/office/powerpoint/2010/main" val="40053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8AAD4D5-2739-4A3A-97D6-D2C78742C89A}"/>
              </a:ext>
            </a:extLst>
          </p:cNvPr>
          <p:cNvSpPr txBox="1"/>
          <p:nvPr/>
        </p:nvSpPr>
        <p:spPr>
          <a:xfrm>
            <a:off x="1991544" y="2348880"/>
            <a:ext cx="8819450" cy="1446550"/>
          </a:xfrm>
          <a:prstGeom prst="rect">
            <a:avLst/>
          </a:prstGeom>
          <a:noFill/>
        </p:spPr>
        <p:txBody>
          <a:bodyPr wrap="square" rtlCol="0">
            <a:spAutoFit/>
          </a:bodyPr>
          <a:lstStyle/>
          <a:p>
            <a:pPr algn="ctr"/>
            <a:r>
              <a:rPr kumimoji="1" lang="ja-JP" altLang="en-US" sz="4400" dirty="0">
                <a:latin typeface="BIZ UDPゴシック" panose="020B0400000000000000" pitchFamily="50" charset="-128"/>
                <a:ea typeface="BIZ UDPゴシック" panose="020B0400000000000000" pitchFamily="50" charset="-128"/>
              </a:rPr>
              <a:t>支援の魅力はその</a:t>
            </a:r>
          </a:p>
          <a:p>
            <a:pPr algn="ctr"/>
            <a:r>
              <a:rPr kumimoji="1" lang="ja-JP" altLang="en-US" sz="4400" dirty="0">
                <a:latin typeface="BIZ UDPゴシック" panose="020B0400000000000000" pitchFamily="50" charset="-128"/>
                <a:ea typeface="BIZ UDPゴシック" panose="020B0400000000000000" pitchFamily="50" charset="-128"/>
              </a:rPr>
              <a:t>専門性と独自性にあります。</a:t>
            </a:r>
          </a:p>
        </p:txBody>
      </p:sp>
      <p:sp>
        <p:nvSpPr>
          <p:cNvPr id="2" name="テキスト ボックス 1">
            <a:extLst>
              <a:ext uri="{FF2B5EF4-FFF2-40B4-BE49-F238E27FC236}">
                <a16:creationId xmlns:a16="http://schemas.microsoft.com/office/drawing/2014/main" id="{DC06A960-43B4-51E2-AEAA-E6894A0A3936}"/>
              </a:ext>
            </a:extLst>
          </p:cNvPr>
          <p:cNvSpPr txBox="1"/>
          <p:nvPr/>
        </p:nvSpPr>
        <p:spPr>
          <a:xfrm>
            <a:off x="1991544" y="4928609"/>
            <a:ext cx="8640960" cy="584775"/>
          </a:xfrm>
          <a:prstGeom prst="rect">
            <a:avLst/>
          </a:prstGeom>
          <a:no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とても素晴らしい専門性が支援にはあります。</a:t>
            </a:r>
          </a:p>
        </p:txBody>
      </p:sp>
    </p:spTree>
    <p:extLst>
      <p:ext uri="{BB962C8B-B14F-4D97-AF65-F5344CB8AC3E}">
        <p14:creationId xmlns:p14="http://schemas.microsoft.com/office/powerpoint/2010/main" val="51343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10;&#10;自動的に生成された説明">
            <a:extLst>
              <a:ext uri="{FF2B5EF4-FFF2-40B4-BE49-F238E27FC236}">
                <a16:creationId xmlns:a16="http://schemas.microsoft.com/office/drawing/2014/main" id="{435686B6-FB48-4D7B-86EC-20CF70932C0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9776" y="1876635"/>
            <a:ext cx="6048595" cy="4490766"/>
          </a:xfrm>
          <a:prstGeom prst="rect">
            <a:avLst/>
          </a:prstGeom>
        </p:spPr>
      </p:pic>
      <p:sp>
        <p:nvSpPr>
          <p:cNvPr id="5" name="テキスト ボックス 4">
            <a:extLst>
              <a:ext uri="{FF2B5EF4-FFF2-40B4-BE49-F238E27FC236}">
                <a16:creationId xmlns:a16="http://schemas.microsoft.com/office/drawing/2014/main" id="{FA10D27D-88F7-4875-82A0-13EEC91B8B07}"/>
              </a:ext>
            </a:extLst>
          </p:cNvPr>
          <p:cNvSpPr txBox="1"/>
          <p:nvPr/>
        </p:nvSpPr>
        <p:spPr>
          <a:xfrm>
            <a:off x="1059776" y="455430"/>
            <a:ext cx="6461841" cy="769441"/>
          </a:xfrm>
          <a:prstGeom prst="rect">
            <a:avLst/>
          </a:prstGeom>
          <a:noFill/>
        </p:spPr>
        <p:txBody>
          <a:bodyPr wrap="square" rtlCol="0">
            <a:spAutoFit/>
          </a:bodyPr>
          <a:lstStyle/>
          <a:p>
            <a:pPr algn="ctr"/>
            <a:r>
              <a:rPr kumimoji="1" lang="ja-JP" altLang="en-US" sz="4400" dirty="0">
                <a:latin typeface="BIZ UDPゴシック" panose="020B0400000000000000" pitchFamily="50" charset="-128"/>
                <a:ea typeface="BIZ UDPゴシック" panose="020B0400000000000000" pitchFamily="50" charset="-128"/>
              </a:rPr>
              <a:t>支援（介護）の仕事</a:t>
            </a:r>
          </a:p>
        </p:txBody>
      </p:sp>
      <p:sp>
        <p:nvSpPr>
          <p:cNvPr id="9" name="テキスト ボックス 8">
            <a:extLst>
              <a:ext uri="{FF2B5EF4-FFF2-40B4-BE49-F238E27FC236}">
                <a16:creationId xmlns:a16="http://schemas.microsoft.com/office/drawing/2014/main" id="{6AE87B62-25F0-4867-B1CA-04F262A223D6}"/>
              </a:ext>
            </a:extLst>
          </p:cNvPr>
          <p:cNvSpPr txBox="1"/>
          <p:nvPr/>
        </p:nvSpPr>
        <p:spPr>
          <a:xfrm>
            <a:off x="7315200" y="2459504"/>
            <a:ext cx="2952328" cy="3170099"/>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生活支援</a:t>
            </a:r>
          </a:p>
          <a:p>
            <a:pPr algn="ctr"/>
            <a:endParaRPr kumimoji="1" lang="ja-JP" altLang="en-US" sz="4000" dirty="0">
              <a:latin typeface="BIZ UDPゴシック" panose="020B0400000000000000" pitchFamily="50" charset="-128"/>
              <a:ea typeface="BIZ UDPゴシック" panose="020B0400000000000000" pitchFamily="50" charset="-128"/>
            </a:endParaRPr>
          </a:p>
          <a:p>
            <a:pPr algn="ctr"/>
            <a:r>
              <a:rPr kumimoji="1" lang="ja-JP" altLang="en-US" sz="4000" dirty="0">
                <a:latin typeface="BIZ UDPゴシック" panose="020B0400000000000000" pitchFamily="50" charset="-128"/>
                <a:ea typeface="BIZ UDPゴシック" panose="020B0400000000000000" pitchFamily="50" charset="-128"/>
              </a:rPr>
              <a:t>相談支援</a:t>
            </a:r>
          </a:p>
          <a:p>
            <a:pPr algn="ctr"/>
            <a:endParaRPr kumimoji="1" lang="ja-JP" altLang="en-US" sz="4000" dirty="0">
              <a:latin typeface="BIZ UDPゴシック" panose="020B0400000000000000" pitchFamily="50" charset="-128"/>
              <a:ea typeface="BIZ UDPゴシック" panose="020B0400000000000000" pitchFamily="50" charset="-128"/>
            </a:endParaRPr>
          </a:p>
          <a:p>
            <a:pPr algn="ctr"/>
            <a:r>
              <a:rPr kumimoji="1" lang="ja-JP" altLang="en-US" sz="4000" dirty="0">
                <a:latin typeface="BIZ UDPゴシック" panose="020B0400000000000000" pitchFamily="50" charset="-128"/>
                <a:ea typeface="BIZ UDPゴシック" panose="020B0400000000000000" pitchFamily="50" charset="-128"/>
              </a:rPr>
              <a:t>活動支援</a:t>
            </a:r>
          </a:p>
        </p:txBody>
      </p:sp>
    </p:spTree>
    <p:extLst>
      <p:ext uri="{BB962C8B-B14F-4D97-AF65-F5344CB8AC3E}">
        <p14:creationId xmlns:p14="http://schemas.microsoft.com/office/powerpoint/2010/main" val="42160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18F08E0-8C7F-4AF0-9BEA-E029F5E51D22}"/>
              </a:ext>
            </a:extLst>
          </p:cNvPr>
          <p:cNvSpPr txBox="1"/>
          <p:nvPr/>
        </p:nvSpPr>
        <p:spPr>
          <a:xfrm>
            <a:off x="1052279" y="576392"/>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kumimoji="1" lang="ja-JP" altLang="en-US" sz="4400" dirty="0">
                <a:latin typeface="BIZ UDPゴシック" panose="020B0400000000000000" pitchFamily="50" charset="-128"/>
                <a:ea typeface="BIZ UDPゴシック" panose="020B0400000000000000" pitchFamily="50" charset="-128"/>
                <a:cs typeface="+mj-cs"/>
              </a:rPr>
              <a:t>身体を通した生活支援</a:t>
            </a:r>
          </a:p>
        </p:txBody>
      </p:sp>
      <p:sp>
        <p:nvSpPr>
          <p:cNvPr id="6" name="テキスト ボックス 5">
            <a:extLst>
              <a:ext uri="{FF2B5EF4-FFF2-40B4-BE49-F238E27FC236}">
                <a16:creationId xmlns:a16="http://schemas.microsoft.com/office/drawing/2014/main" id="{E632567E-2BB9-4493-AC16-01C26A8965A3}"/>
              </a:ext>
            </a:extLst>
          </p:cNvPr>
          <p:cNvSpPr txBox="1"/>
          <p:nvPr/>
        </p:nvSpPr>
        <p:spPr>
          <a:xfrm>
            <a:off x="656987" y="2362092"/>
            <a:ext cx="6664350" cy="1453380"/>
          </a:xfrm>
          <a:prstGeom prst="rect">
            <a:avLst/>
          </a:prstGeom>
        </p:spPr>
        <p:txBody>
          <a:bodyPr vert="horz" lIns="91440" tIns="45720" rIns="91440" bIns="45720" rtlCol="0">
            <a:noAutofit/>
          </a:bodyPr>
          <a:lstStyle/>
          <a:p>
            <a:pPr algn="just">
              <a:lnSpc>
                <a:spcPct val="110000"/>
              </a:lnSpc>
              <a:spcAft>
                <a:spcPts val="600"/>
              </a:spcAft>
            </a:pPr>
            <a:r>
              <a:rPr lang="ja-JP" altLang="en-US" sz="2400" i="0" dirty="0">
                <a:effectLst/>
                <a:latin typeface="BIZ UDPゴシック" panose="020B0400000000000000" pitchFamily="50" charset="-128"/>
                <a:ea typeface="BIZ UDPゴシック" panose="020B0400000000000000" pitchFamily="50" charset="-128"/>
              </a:rPr>
              <a:t>食事や排泄、入浴などの日常生活を自分ひとりで行うことが困難な方に対して、それぞれの身体症状の程度や環境に応じた支援を行います。</a:t>
            </a:r>
            <a:endParaRPr lang="en-US" altLang="ja-JP" sz="2400" dirty="0">
              <a:latin typeface="BIZ UDPゴシック" panose="020B0400000000000000" pitchFamily="50" charset="-128"/>
              <a:ea typeface="BIZ UDPゴシック" panose="020B0400000000000000" pitchFamily="50" charset="-128"/>
            </a:endParaRPr>
          </a:p>
        </p:txBody>
      </p:sp>
      <p:cxnSp>
        <p:nvCxnSpPr>
          <p:cNvPr id="8" name="直線コネクタ 7">
            <a:extLst>
              <a:ext uri="{FF2B5EF4-FFF2-40B4-BE49-F238E27FC236}">
                <a16:creationId xmlns:a16="http://schemas.microsoft.com/office/drawing/2014/main" id="{49088196-F0F1-4799-BAA5-BCD7E989C6D9}"/>
              </a:ext>
            </a:extLst>
          </p:cNvPr>
          <p:cNvCxnSpPr/>
          <p:nvPr/>
        </p:nvCxnSpPr>
        <p:spPr>
          <a:xfrm>
            <a:off x="733043" y="2156646"/>
            <a:ext cx="64340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矢印: 下 8">
            <a:extLst>
              <a:ext uri="{FF2B5EF4-FFF2-40B4-BE49-F238E27FC236}">
                <a16:creationId xmlns:a16="http://schemas.microsoft.com/office/drawing/2014/main" id="{B4C6A233-B6C5-45E2-A8AB-AFB3BCC0B87A}"/>
              </a:ext>
            </a:extLst>
          </p:cNvPr>
          <p:cNvSpPr/>
          <p:nvPr/>
        </p:nvSpPr>
        <p:spPr>
          <a:xfrm>
            <a:off x="3071664" y="3889266"/>
            <a:ext cx="2161309" cy="494607"/>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9C20BC6-41EE-4E29-A654-E251943FA9D7}"/>
              </a:ext>
            </a:extLst>
          </p:cNvPr>
          <p:cNvSpPr txBox="1"/>
          <p:nvPr/>
        </p:nvSpPr>
        <p:spPr>
          <a:xfrm>
            <a:off x="481855" y="4623574"/>
            <a:ext cx="7628019" cy="1200329"/>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これこそが支援の専門性だと</a:t>
            </a:r>
          </a:p>
          <a:p>
            <a:pPr algn="ctr"/>
            <a:r>
              <a:rPr kumimoji="1" lang="ja-JP" altLang="en-US" sz="3600" dirty="0">
                <a:latin typeface="BIZ UDPゴシック" panose="020B0400000000000000" pitchFamily="50" charset="-128"/>
                <a:ea typeface="BIZ UDPゴシック" panose="020B0400000000000000" pitchFamily="50" charset="-128"/>
              </a:rPr>
              <a:t>思っています（あくまでも私見です）</a:t>
            </a:r>
          </a:p>
        </p:txBody>
      </p:sp>
      <p:pic>
        <p:nvPicPr>
          <p:cNvPr id="11" name="object 9">
            <a:extLst>
              <a:ext uri="{FF2B5EF4-FFF2-40B4-BE49-F238E27FC236}">
                <a16:creationId xmlns:a16="http://schemas.microsoft.com/office/drawing/2014/main" id="{7A13747E-21D4-4AA2-8360-84921EF944D9}"/>
              </a:ext>
            </a:extLst>
          </p:cNvPr>
          <p:cNvPicPr/>
          <p:nvPr/>
        </p:nvPicPr>
        <p:blipFill>
          <a:blip r:embed="rId3" cstate="print"/>
          <a:stretch>
            <a:fillRect/>
          </a:stretch>
        </p:blipFill>
        <p:spPr>
          <a:xfrm>
            <a:off x="7984379" y="1365998"/>
            <a:ext cx="3643305" cy="5046535"/>
          </a:xfrm>
          <a:prstGeom prst="rect">
            <a:avLst/>
          </a:prstGeom>
        </p:spPr>
      </p:pic>
    </p:spTree>
    <p:extLst>
      <p:ext uri="{BB962C8B-B14F-4D97-AF65-F5344CB8AC3E}">
        <p14:creationId xmlns:p14="http://schemas.microsoft.com/office/powerpoint/2010/main" val="4120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2F2012B-04EB-48D9-9A90-C3825937A401}"/>
              </a:ext>
            </a:extLst>
          </p:cNvPr>
          <p:cNvSpPr txBox="1"/>
          <p:nvPr/>
        </p:nvSpPr>
        <p:spPr>
          <a:xfrm>
            <a:off x="1717496" y="3195264"/>
            <a:ext cx="9538333"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えっっ、と思われる方が多いと思います。</a:t>
            </a:r>
          </a:p>
        </p:txBody>
      </p:sp>
      <p:sp>
        <p:nvSpPr>
          <p:cNvPr id="5" name="テキスト ボックス 4">
            <a:extLst>
              <a:ext uri="{FF2B5EF4-FFF2-40B4-BE49-F238E27FC236}">
                <a16:creationId xmlns:a16="http://schemas.microsoft.com/office/drawing/2014/main" id="{26FFB0E0-9B9E-404C-8568-8FAEB9E02BC0}"/>
              </a:ext>
            </a:extLst>
          </p:cNvPr>
          <p:cNvSpPr txBox="1"/>
          <p:nvPr/>
        </p:nvSpPr>
        <p:spPr>
          <a:xfrm>
            <a:off x="2443535" y="4253500"/>
            <a:ext cx="7956693" cy="646331"/>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なぜ、そう思うのか、考えてください。</a:t>
            </a:r>
          </a:p>
        </p:txBody>
      </p:sp>
    </p:spTree>
    <p:extLst>
      <p:ext uri="{BB962C8B-B14F-4D97-AF65-F5344CB8AC3E}">
        <p14:creationId xmlns:p14="http://schemas.microsoft.com/office/powerpoint/2010/main" val="115617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8998A825-64D8-4B82-8ACC-F038B71F02DD}"/>
              </a:ext>
            </a:extLst>
          </p:cNvPr>
          <p:cNvGrpSpPr/>
          <p:nvPr/>
        </p:nvGrpSpPr>
        <p:grpSpPr>
          <a:xfrm>
            <a:off x="285436" y="1556682"/>
            <a:ext cx="4161905" cy="2543694"/>
            <a:chOff x="6096000" y="1928553"/>
            <a:chExt cx="4161905" cy="2543694"/>
          </a:xfrm>
          <a:solidFill>
            <a:srgbClr val="FFFF00"/>
          </a:solidFill>
        </p:grpSpPr>
        <p:sp>
          <p:nvSpPr>
            <p:cNvPr id="4" name="楕円 3">
              <a:extLst>
                <a:ext uri="{FF2B5EF4-FFF2-40B4-BE49-F238E27FC236}">
                  <a16:creationId xmlns:a16="http://schemas.microsoft.com/office/drawing/2014/main" id="{253201AF-3E49-4E25-9308-9B492FE080F6}"/>
                </a:ext>
              </a:extLst>
            </p:cNvPr>
            <p:cNvSpPr/>
            <p:nvPr/>
          </p:nvSpPr>
          <p:spPr>
            <a:xfrm>
              <a:off x="6096000" y="1928553"/>
              <a:ext cx="4161905" cy="2543694"/>
            </a:xfrm>
            <a:prstGeom prst="ellipse">
              <a:avLst/>
            </a:prstGeom>
            <a:grpFill/>
            <a:ln>
              <a:solidFill>
                <a:schemeClr val="accent2">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solidFill>
                  <a:sysClr val="windowText" lastClr="000000"/>
                </a:solidFill>
              </a:endParaRPr>
            </a:p>
          </p:txBody>
        </p:sp>
        <p:sp>
          <p:nvSpPr>
            <p:cNvPr id="5" name="テキスト ボックス 4">
              <a:extLst>
                <a:ext uri="{FF2B5EF4-FFF2-40B4-BE49-F238E27FC236}">
                  <a16:creationId xmlns:a16="http://schemas.microsoft.com/office/drawing/2014/main" id="{30FD331C-C14E-4749-BDB0-C1293A7AAB95}"/>
                </a:ext>
              </a:extLst>
            </p:cNvPr>
            <p:cNvSpPr txBox="1"/>
            <p:nvPr/>
          </p:nvSpPr>
          <p:spPr>
            <a:xfrm>
              <a:off x="6857479" y="2589639"/>
              <a:ext cx="3098451" cy="1292662"/>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r>
                <a:rPr kumimoji="1" lang="ja-JP" altLang="en-US" sz="2600" b="1" dirty="0">
                  <a:solidFill>
                    <a:sysClr val="windowText" lastClr="000000"/>
                  </a:solidFill>
                  <a:latin typeface="BIZ UDPゴシック" panose="020B0400000000000000" pitchFamily="50" charset="-128"/>
                  <a:ea typeface="BIZ UDPゴシック" panose="020B0400000000000000" pitchFamily="50" charset="-128"/>
                </a:rPr>
                <a:t>重度心身障害児・者</a:t>
              </a:r>
            </a:p>
            <a:p>
              <a:r>
                <a:rPr kumimoji="1" lang="ja-JP" altLang="en-US" sz="2600" b="1" dirty="0">
                  <a:solidFill>
                    <a:sysClr val="windowText" lastClr="000000"/>
                  </a:solidFill>
                  <a:latin typeface="BIZ UDPゴシック" panose="020B0400000000000000" pitchFamily="50" charset="-128"/>
                  <a:ea typeface="BIZ UDPゴシック" panose="020B0400000000000000" pitchFamily="50" charset="-128"/>
                </a:rPr>
                <a:t>重度の知的障害者</a:t>
              </a:r>
              <a:endParaRPr kumimoji="1" lang="en-US" altLang="ja-JP" sz="2600" b="1"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sz="2600" b="1" dirty="0">
                  <a:solidFill>
                    <a:sysClr val="windowText" lastClr="000000"/>
                  </a:solidFill>
                  <a:latin typeface="BIZ UDPゴシック" panose="020B0400000000000000" pitchFamily="50" charset="-128"/>
                  <a:ea typeface="BIZ UDPゴシック" panose="020B0400000000000000" pitchFamily="50" charset="-128"/>
                </a:rPr>
                <a:t>重度精神障害者</a:t>
              </a:r>
            </a:p>
          </p:txBody>
        </p:sp>
      </p:grpSp>
      <p:sp>
        <p:nvSpPr>
          <p:cNvPr id="8" name="テキスト ボックス 7">
            <a:extLst>
              <a:ext uri="{FF2B5EF4-FFF2-40B4-BE49-F238E27FC236}">
                <a16:creationId xmlns:a16="http://schemas.microsoft.com/office/drawing/2014/main" id="{1732F8D9-4FBB-4524-8F6B-0145BD1AE92B}"/>
              </a:ext>
            </a:extLst>
          </p:cNvPr>
          <p:cNvSpPr txBox="1"/>
          <p:nvPr/>
        </p:nvSpPr>
        <p:spPr>
          <a:xfrm>
            <a:off x="7541697" y="1203452"/>
            <a:ext cx="2867197" cy="646331"/>
          </a:xfrm>
          <a:prstGeom prst="rect">
            <a:avLst/>
          </a:prstGeom>
          <a:solidFill>
            <a:schemeClr val="accent1">
              <a:lumMod val="60000"/>
              <a:lumOff val="40000"/>
            </a:schemeClr>
          </a:solidFill>
          <a:ln>
            <a:solidFill>
              <a:srgbClr val="002060"/>
            </a:solidFill>
          </a:ln>
        </p:spPr>
        <p:txBody>
          <a:bodyPr wrap="square">
            <a:spAutoFit/>
          </a:bodyPr>
          <a:lstStyle/>
          <a:p>
            <a:pPr algn="ctr"/>
            <a:r>
              <a:rPr kumimoji="1" lang="ja-JP" altLang="en-US" sz="3600" dirty="0">
                <a:latin typeface="BIZ UDPゴシック" panose="020B0400000000000000" pitchFamily="50" charset="-128"/>
                <a:ea typeface="BIZ UDPゴシック" panose="020B0400000000000000" pitchFamily="50" charset="-128"/>
              </a:rPr>
              <a:t>社会福祉士</a:t>
            </a:r>
            <a:endParaRPr lang="ja-JP" altLang="en-US"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02E531A-31C8-4E91-9BEF-9BD6C450BFA8}"/>
              </a:ext>
            </a:extLst>
          </p:cNvPr>
          <p:cNvSpPr txBox="1"/>
          <p:nvPr/>
        </p:nvSpPr>
        <p:spPr>
          <a:xfrm>
            <a:off x="7250326" y="4088102"/>
            <a:ext cx="3718557" cy="646331"/>
          </a:xfrm>
          <a:prstGeom prst="rect">
            <a:avLst/>
          </a:prstGeom>
          <a:solidFill>
            <a:schemeClr val="accent3">
              <a:lumMod val="60000"/>
              <a:lumOff val="40000"/>
            </a:schemeClr>
          </a:solidFill>
          <a:ln>
            <a:solidFill>
              <a:srgbClr val="002060"/>
            </a:solidFill>
          </a:ln>
        </p:spPr>
        <p:txBody>
          <a:bodyPr wrap="square">
            <a:spAutoFit/>
          </a:bodyPr>
          <a:lstStyle/>
          <a:p>
            <a:pPr algn="ctr"/>
            <a:r>
              <a:rPr kumimoji="1" lang="ja-JP" altLang="en-US" sz="3600" dirty="0">
                <a:latin typeface="BIZ UDPゴシック" panose="020B0400000000000000" pitchFamily="50" charset="-128"/>
                <a:ea typeface="BIZ UDPゴシック" panose="020B0400000000000000" pitchFamily="50" charset="-128"/>
              </a:rPr>
              <a:t>精神保健福祉士</a:t>
            </a:r>
            <a:endParaRPr lang="ja-JP" altLang="en-US" sz="36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7E8282D-E925-45AC-B8F4-85AD72956474}"/>
              </a:ext>
            </a:extLst>
          </p:cNvPr>
          <p:cNvSpPr txBox="1"/>
          <p:nvPr/>
        </p:nvSpPr>
        <p:spPr>
          <a:xfrm>
            <a:off x="583065" y="4995451"/>
            <a:ext cx="3630752" cy="707886"/>
          </a:xfrm>
          <a:prstGeom prst="rect">
            <a:avLst/>
          </a:prstGeom>
          <a:solidFill>
            <a:schemeClr val="accent6">
              <a:lumMod val="60000"/>
              <a:lumOff val="40000"/>
            </a:schemeClr>
          </a:solidFill>
          <a:ln>
            <a:solidFill>
              <a:srgbClr val="002060"/>
            </a:solidFill>
          </a:ln>
        </p:spPr>
        <p:txBody>
          <a:bodyPr wrap="square">
            <a:spAutoFit/>
          </a:bodyPr>
          <a:lstStyle/>
          <a:p>
            <a:pPr algn="ctr"/>
            <a:r>
              <a:rPr lang="ja-JP" altLang="en-US" sz="4000" dirty="0">
                <a:latin typeface="BIZ UDPゴシック" panose="020B0400000000000000" pitchFamily="50" charset="-128"/>
                <a:ea typeface="BIZ UDPゴシック" panose="020B0400000000000000" pitchFamily="50" charset="-128"/>
              </a:rPr>
              <a:t>身体的支援</a:t>
            </a:r>
          </a:p>
        </p:txBody>
      </p:sp>
      <p:sp>
        <p:nvSpPr>
          <p:cNvPr id="14" name="矢印: 上 13">
            <a:extLst>
              <a:ext uri="{FF2B5EF4-FFF2-40B4-BE49-F238E27FC236}">
                <a16:creationId xmlns:a16="http://schemas.microsoft.com/office/drawing/2014/main" id="{71C4299E-C844-4D73-9076-39F216DE560E}"/>
              </a:ext>
            </a:extLst>
          </p:cNvPr>
          <p:cNvSpPr/>
          <p:nvPr/>
        </p:nvSpPr>
        <p:spPr>
          <a:xfrm>
            <a:off x="893839" y="4174822"/>
            <a:ext cx="3009205" cy="707886"/>
          </a:xfrm>
          <a:prstGeom prst="upArrow">
            <a:avLst/>
          </a:prstGeom>
          <a:solidFill>
            <a:schemeClr val="accent6">
              <a:lumMod val="60000"/>
              <a:lumOff val="40000"/>
            </a:schemeClr>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関係</a:t>
            </a:r>
          </a:p>
        </p:txBody>
      </p:sp>
      <p:sp>
        <p:nvSpPr>
          <p:cNvPr id="15" name="テキスト ボックス 14">
            <a:extLst>
              <a:ext uri="{FF2B5EF4-FFF2-40B4-BE49-F238E27FC236}">
                <a16:creationId xmlns:a16="http://schemas.microsoft.com/office/drawing/2014/main" id="{5BE22C86-E385-473E-A232-0DF4FE2089A1}"/>
              </a:ext>
            </a:extLst>
          </p:cNvPr>
          <p:cNvSpPr txBox="1"/>
          <p:nvPr/>
        </p:nvSpPr>
        <p:spPr>
          <a:xfrm>
            <a:off x="6882506" y="4823551"/>
            <a:ext cx="4398070" cy="461665"/>
          </a:xfrm>
          <a:prstGeom prst="rect">
            <a:avLst/>
          </a:prstGeom>
          <a:noFill/>
        </p:spPr>
        <p:txBody>
          <a:bodyPr wrap="square" rtlCol="0">
            <a:spAutoFit/>
          </a:bodyPr>
          <a:lstStyle/>
          <a:p>
            <a:pPr algn="ctr"/>
            <a:r>
              <a:rPr kumimoji="1" lang="ja-JP" altLang="en-US" sz="2400" b="1" dirty="0">
                <a:highlight>
                  <a:srgbClr val="FFFF00"/>
                </a:highlight>
                <a:latin typeface="BIZ UDPゴシック" panose="020B0400000000000000" pitchFamily="50" charset="-128"/>
                <a:ea typeface="BIZ UDPゴシック" panose="020B0400000000000000" pitchFamily="50" charset="-128"/>
              </a:rPr>
              <a:t>言葉を媒介とした関わり（相談）</a:t>
            </a:r>
          </a:p>
        </p:txBody>
      </p:sp>
      <p:sp>
        <p:nvSpPr>
          <p:cNvPr id="16" name="テキスト ボックス 15">
            <a:extLst>
              <a:ext uri="{FF2B5EF4-FFF2-40B4-BE49-F238E27FC236}">
                <a16:creationId xmlns:a16="http://schemas.microsoft.com/office/drawing/2014/main" id="{54CF0075-D7CE-422E-B24C-349DC5DC834C}"/>
              </a:ext>
            </a:extLst>
          </p:cNvPr>
          <p:cNvSpPr txBox="1"/>
          <p:nvPr/>
        </p:nvSpPr>
        <p:spPr>
          <a:xfrm>
            <a:off x="589053" y="5840398"/>
            <a:ext cx="4139739"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身体を媒介とした関わり</a:t>
            </a:r>
          </a:p>
        </p:txBody>
      </p:sp>
      <p:pic>
        <p:nvPicPr>
          <p:cNvPr id="10" name="図 9" descr="ノートパソコン, 座る, テーブル, コンピュータ が含まれている画像&#10;&#10;自動的に生成された説明">
            <a:extLst>
              <a:ext uri="{FF2B5EF4-FFF2-40B4-BE49-F238E27FC236}">
                <a16:creationId xmlns:a16="http://schemas.microsoft.com/office/drawing/2014/main" id="{C5224631-2E7D-46D0-B8B9-451AC05C846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8794" y="1849783"/>
            <a:ext cx="3323724" cy="2215816"/>
          </a:xfrm>
          <a:prstGeom prst="rect">
            <a:avLst/>
          </a:prstGeom>
        </p:spPr>
      </p:pic>
      <p:sp>
        <p:nvSpPr>
          <p:cNvPr id="18" name="矢印: 左 17">
            <a:extLst>
              <a:ext uri="{FF2B5EF4-FFF2-40B4-BE49-F238E27FC236}">
                <a16:creationId xmlns:a16="http://schemas.microsoft.com/office/drawing/2014/main" id="{2FA7E7C2-A925-49D8-8E01-4D9CB4C1BC6A}"/>
              </a:ext>
            </a:extLst>
          </p:cNvPr>
          <p:cNvSpPr/>
          <p:nvPr/>
        </p:nvSpPr>
        <p:spPr>
          <a:xfrm>
            <a:off x="6147622" y="1212787"/>
            <a:ext cx="845019" cy="3136280"/>
          </a:xfrm>
          <a:prstGeom prst="leftArrow">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関係</a:t>
            </a:r>
          </a:p>
        </p:txBody>
      </p:sp>
      <p:grpSp>
        <p:nvGrpSpPr>
          <p:cNvPr id="11" name="グループ化 10">
            <a:extLst>
              <a:ext uri="{FF2B5EF4-FFF2-40B4-BE49-F238E27FC236}">
                <a16:creationId xmlns:a16="http://schemas.microsoft.com/office/drawing/2014/main" id="{5FBAF00F-9954-E6AB-A8C0-E692B11D9BBD}"/>
              </a:ext>
            </a:extLst>
          </p:cNvPr>
          <p:cNvGrpSpPr/>
          <p:nvPr/>
        </p:nvGrpSpPr>
        <p:grpSpPr>
          <a:xfrm>
            <a:off x="4876995" y="882061"/>
            <a:ext cx="796450" cy="3977349"/>
            <a:chOff x="5293065" y="938297"/>
            <a:chExt cx="796450" cy="3977349"/>
          </a:xfrm>
        </p:grpSpPr>
        <p:sp>
          <p:nvSpPr>
            <p:cNvPr id="19" name="四角形: 角を丸くする 18">
              <a:extLst>
                <a:ext uri="{FF2B5EF4-FFF2-40B4-BE49-F238E27FC236}">
                  <a16:creationId xmlns:a16="http://schemas.microsoft.com/office/drawing/2014/main" id="{B6F8613C-AFD9-4D77-85E0-E539B8AFE30D}"/>
                </a:ext>
              </a:extLst>
            </p:cNvPr>
            <p:cNvSpPr/>
            <p:nvPr/>
          </p:nvSpPr>
          <p:spPr>
            <a:xfrm>
              <a:off x="5293065" y="938297"/>
              <a:ext cx="796450" cy="3977349"/>
            </a:xfrm>
            <a:prstGeom prst="roundRect">
              <a:avLst/>
            </a:prstGeom>
            <a:blipFill>
              <a:blip r:embed="rId4"/>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 name="楕円 1">
              <a:extLst>
                <a:ext uri="{FF2B5EF4-FFF2-40B4-BE49-F238E27FC236}">
                  <a16:creationId xmlns:a16="http://schemas.microsoft.com/office/drawing/2014/main" id="{2953940C-F3E9-4762-A8A1-D54F2A996CC9}"/>
                </a:ext>
              </a:extLst>
            </p:cNvPr>
            <p:cNvSpPr/>
            <p:nvPr/>
          </p:nvSpPr>
          <p:spPr>
            <a:xfrm>
              <a:off x="5293065" y="2276872"/>
              <a:ext cx="744422" cy="100811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壁</a:t>
              </a:r>
            </a:p>
          </p:txBody>
        </p:sp>
      </p:grpSp>
      <p:sp>
        <p:nvSpPr>
          <p:cNvPr id="3" name="矢印: 右 2">
            <a:extLst>
              <a:ext uri="{FF2B5EF4-FFF2-40B4-BE49-F238E27FC236}">
                <a16:creationId xmlns:a16="http://schemas.microsoft.com/office/drawing/2014/main" id="{F5DB3912-059B-EC38-B700-E05F67B994BB}"/>
              </a:ext>
            </a:extLst>
          </p:cNvPr>
          <p:cNvSpPr/>
          <p:nvPr/>
        </p:nvSpPr>
        <p:spPr>
          <a:xfrm>
            <a:off x="4718900" y="5685899"/>
            <a:ext cx="277691" cy="108109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2063A51-76E7-B1BB-B2EA-2D91D6B36D41}"/>
              </a:ext>
            </a:extLst>
          </p:cNvPr>
          <p:cNvSpPr txBox="1"/>
          <p:nvPr/>
        </p:nvSpPr>
        <p:spPr>
          <a:xfrm>
            <a:off x="5219493" y="5645213"/>
            <a:ext cx="3862048" cy="954107"/>
          </a:xfrm>
          <a:prstGeom prst="rect">
            <a:avLst/>
          </a:prstGeom>
          <a:solidFill>
            <a:srgbClr val="FFFF00"/>
          </a:solidFill>
          <a:ln>
            <a:solidFill>
              <a:schemeClr val="tx1"/>
            </a:solidFill>
          </a:ln>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介護行為そのものが</a:t>
            </a:r>
          </a:p>
          <a:p>
            <a:pPr algn="ctr"/>
            <a:r>
              <a:rPr kumimoji="1" lang="ja-JP" altLang="en-US" sz="2800" b="1" dirty="0">
                <a:latin typeface="BIZ UDPゴシック" panose="020B0400000000000000" pitchFamily="50" charset="-128"/>
                <a:ea typeface="BIZ UDPゴシック" panose="020B0400000000000000" pitchFamily="50" charset="-128"/>
              </a:rPr>
              <a:t>コミュニケーション</a:t>
            </a:r>
          </a:p>
        </p:txBody>
      </p:sp>
    </p:spTree>
    <p:extLst>
      <p:ext uri="{BB962C8B-B14F-4D97-AF65-F5344CB8AC3E}">
        <p14:creationId xmlns:p14="http://schemas.microsoft.com/office/powerpoint/2010/main" val="232817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p:bldP spid="16" grpId="0"/>
      <p:bldP spid="18" grpId="0" animBg="1"/>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47E3EE76-5EB6-47D0-9002-DBBDBD78C73A}"/>
              </a:ext>
            </a:extLst>
          </p:cNvPr>
          <p:cNvSpPr/>
          <p:nvPr/>
        </p:nvSpPr>
        <p:spPr>
          <a:xfrm>
            <a:off x="7222497" y="1871324"/>
            <a:ext cx="3442078" cy="2709709"/>
          </a:xfrm>
          <a:prstGeom prst="ellipse">
            <a:avLst/>
          </a:prstGeom>
          <a:solidFill>
            <a:schemeClr val="accent6">
              <a:lumMod val="60000"/>
              <a:lumOff val="40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40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支援員</a:t>
            </a:r>
          </a:p>
        </p:txBody>
      </p:sp>
      <p:grpSp>
        <p:nvGrpSpPr>
          <p:cNvPr id="5" name="グループ化 4">
            <a:extLst>
              <a:ext uri="{FF2B5EF4-FFF2-40B4-BE49-F238E27FC236}">
                <a16:creationId xmlns:a16="http://schemas.microsoft.com/office/drawing/2014/main" id="{5EEDECC4-9EE1-4EB7-8748-02BC8FEB306D}"/>
              </a:ext>
            </a:extLst>
          </p:cNvPr>
          <p:cNvGrpSpPr/>
          <p:nvPr/>
        </p:nvGrpSpPr>
        <p:grpSpPr>
          <a:xfrm>
            <a:off x="864955" y="1974271"/>
            <a:ext cx="4161905" cy="2543694"/>
            <a:chOff x="6096000" y="1928553"/>
            <a:chExt cx="4161905" cy="2543694"/>
          </a:xfrm>
          <a:solidFill>
            <a:schemeClr val="accent4">
              <a:lumMod val="20000"/>
              <a:lumOff val="80000"/>
            </a:schemeClr>
          </a:solidFill>
          <a:effectLst>
            <a:outerShdw blurRad="50800" dist="38100" dir="2700000" algn="tl" rotWithShape="0">
              <a:prstClr val="black">
                <a:alpha val="40000"/>
              </a:prstClr>
            </a:outerShdw>
          </a:effectLst>
        </p:grpSpPr>
        <p:sp>
          <p:nvSpPr>
            <p:cNvPr id="6" name="楕円 5">
              <a:extLst>
                <a:ext uri="{FF2B5EF4-FFF2-40B4-BE49-F238E27FC236}">
                  <a16:creationId xmlns:a16="http://schemas.microsoft.com/office/drawing/2014/main" id="{565F1114-F276-48E3-8B6E-D5D9DD53AC2E}"/>
                </a:ext>
              </a:extLst>
            </p:cNvPr>
            <p:cNvSpPr/>
            <p:nvPr/>
          </p:nvSpPr>
          <p:spPr>
            <a:xfrm>
              <a:off x="6096000" y="1928553"/>
              <a:ext cx="4161905" cy="2543694"/>
            </a:xfrm>
            <a:prstGeom prst="ellipse">
              <a:avLst/>
            </a:prstGeom>
            <a:solidFill>
              <a:schemeClr val="accent2">
                <a:lumMod val="40000"/>
                <a:lumOff val="60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E436D26-3E5A-4E06-AF6F-9E29C40A94EA}"/>
                </a:ext>
              </a:extLst>
            </p:cNvPr>
            <p:cNvSpPr txBox="1"/>
            <p:nvPr/>
          </p:nvSpPr>
          <p:spPr>
            <a:xfrm>
              <a:off x="6594763" y="2507902"/>
              <a:ext cx="3430386" cy="1384995"/>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r>
                <a:rPr kumimoji="1" lang="ja-JP" altLang="en-US" sz="2800" b="1" dirty="0">
                  <a:ln w="0"/>
                  <a:solidFill>
                    <a:schemeClr val="tx1"/>
                  </a:solidFill>
                  <a:latin typeface="BIZ UDPゴシック" panose="020B0400000000000000" pitchFamily="50" charset="-128"/>
                  <a:ea typeface="BIZ UDPゴシック" panose="020B0400000000000000" pitchFamily="50" charset="-128"/>
                </a:rPr>
                <a:t>重度心身障害児・者</a:t>
              </a:r>
            </a:p>
            <a:p>
              <a:r>
                <a:rPr kumimoji="1" lang="ja-JP" altLang="en-US" sz="2800" b="1" dirty="0">
                  <a:ln w="0"/>
                  <a:solidFill>
                    <a:schemeClr val="tx1"/>
                  </a:solidFill>
                  <a:latin typeface="BIZ UDPゴシック" panose="020B0400000000000000" pitchFamily="50" charset="-128"/>
                  <a:ea typeface="BIZ UDPゴシック" panose="020B0400000000000000" pitchFamily="50" charset="-128"/>
                </a:rPr>
                <a:t>重度の知的障害者</a:t>
              </a:r>
              <a:endParaRPr kumimoji="1" lang="en-US" altLang="ja-JP" sz="2800" b="1" dirty="0">
                <a:ln w="0"/>
                <a:solidFill>
                  <a:schemeClr val="tx1"/>
                </a:solidFill>
                <a:latin typeface="BIZ UDPゴシック" panose="020B0400000000000000" pitchFamily="50" charset="-128"/>
                <a:ea typeface="BIZ UDPゴシック" panose="020B0400000000000000" pitchFamily="50" charset="-128"/>
              </a:endParaRPr>
            </a:p>
            <a:p>
              <a:r>
                <a:rPr kumimoji="1" lang="ja-JP" altLang="en-US" sz="2800" b="1" dirty="0">
                  <a:ln w="0"/>
                  <a:solidFill>
                    <a:schemeClr val="tx1"/>
                  </a:solidFill>
                  <a:latin typeface="BIZ UDPゴシック" panose="020B0400000000000000" pitchFamily="50" charset="-128"/>
                  <a:ea typeface="BIZ UDPゴシック" panose="020B0400000000000000" pitchFamily="50" charset="-128"/>
                </a:rPr>
                <a:t>重度精神障害者</a:t>
              </a:r>
            </a:p>
          </p:txBody>
        </p:sp>
      </p:grpSp>
      <p:grpSp>
        <p:nvGrpSpPr>
          <p:cNvPr id="11" name="グループ化 10">
            <a:extLst>
              <a:ext uri="{FF2B5EF4-FFF2-40B4-BE49-F238E27FC236}">
                <a16:creationId xmlns:a16="http://schemas.microsoft.com/office/drawing/2014/main" id="{73EECFD9-6852-4802-B9D7-09465E4A7532}"/>
              </a:ext>
            </a:extLst>
          </p:cNvPr>
          <p:cNvGrpSpPr/>
          <p:nvPr/>
        </p:nvGrpSpPr>
        <p:grpSpPr>
          <a:xfrm>
            <a:off x="5040684" y="2446824"/>
            <a:ext cx="2181813" cy="1598586"/>
            <a:chOff x="5032371" y="2446824"/>
            <a:chExt cx="2181813" cy="1598586"/>
          </a:xfrm>
        </p:grpSpPr>
        <p:sp>
          <p:nvSpPr>
            <p:cNvPr id="8" name="矢印: 左右 7">
              <a:extLst>
                <a:ext uri="{FF2B5EF4-FFF2-40B4-BE49-F238E27FC236}">
                  <a16:creationId xmlns:a16="http://schemas.microsoft.com/office/drawing/2014/main" id="{DFCE703C-7D97-440D-8672-247A5A26564D}"/>
                </a:ext>
              </a:extLst>
            </p:cNvPr>
            <p:cNvSpPr/>
            <p:nvPr/>
          </p:nvSpPr>
          <p:spPr>
            <a:xfrm>
              <a:off x="5032371" y="2446824"/>
              <a:ext cx="2181813" cy="1598586"/>
            </a:xfrm>
            <a:prstGeom prst="leftRightArrow">
              <a:avLst>
                <a:gd name="adj1" fmla="val 54160"/>
                <a:gd name="adj2" fmla="val 2504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FC90206-521A-4701-86EA-35935DA577CC}"/>
                </a:ext>
              </a:extLst>
            </p:cNvPr>
            <p:cNvSpPr txBox="1"/>
            <p:nvPr/>
          </p:nvSpPr>
          <p:spPr>
            <a:xfrm>
              <a:off x="5173932" y="2905780"/>
              <a:ext cx="2040252" cy="523220"/>
            </a:xfrm>
            <a:prstGeom prst="rect">
              <a:avLst/>
            </a:prstGeom>
            <a:noFill/>
            <a:ln>
              <a:noFill/>
            </a:ln>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関係の形成</a:t>
              </a:r>
            </a:p>
          </p:txBody>
        </p:sp>
      </p:grpSp>
      <p:sp>
        <p:nvSpPr>
          <p:cNvPr id="12" name="テキスト ボックス 11">
            <a:extLst>
              <a:ext uri="{FF2B5EF4-FFF2-40B4-BE49-F238E27FC236}">
                <a16:creationId xmlns:a16="http://schemas.microsoft.com/office/drawing/2014/main" id="{15C71ADB-F998-466B-8143-902189E84398}"/>
              </a:ext>
            </a:extLst>
          </p:cNvPr>
          <p:cNvSpPr txBox="1"/>
          <p:nvPr/>
        </p:nvSpPr>
        <p:spPr>
          <a:xfrm>
            <a:off x="1760015" y="599224"/>
            <a:ext cx="8671969" cy="707886"/>
          </a:xfrm>
          <a:prstGeom prst="rect">
            <a:avLst/>
          </a:prstGeom>
          <a:noFill/>
        </p:spPr>
        <p:txBody>
          <a:bodyPr wrap="square" rtlCol="0">
            <a:spAutoFit/>
          </a:bodyPr>
          <a:lstStyle/>
          <a:p>
            <a:r>
              <a:rPr kumimoji="1" lang="ja-JP" altLang="en-US" sz="4000" dirty="0">
                <a:latin typeface="BIZ UDPゴシック" panose="020B0400000000000000" pitchFamily="50" charset="-128"/>
                <a:ea typeface="BIZ UDPゴシック" panose="020B0400000000000000" pitchFamily="50" charset="-128"/>
              </a:rPr>
              <a:t>重度の障害児者・高齢者と関係の形成</a:t>
            </a:r>
          </a:p>
        </p:txBody>
      </p:sp>
      <p:sp>
        <p:nvSpPr>
          <p:cNvPr id="13" name="テキスト ボックス 12">
            <a:extLst>
              <a:ext uri="{FF2B5EF4-FFF2-40B4-BE49-F238E27FC236}">
                <a16:creationId xmlns:a16="http://schemas.microsoft.com/office/drawing/2014/main" id="{85BEE715-574D-423B-ADE4-B3D3FF630561}"/>
              </a:ext>
            </a:extLst>
          </p:cNvPr>
          <p:cNvSpPr txBox="1"/>
          <p:nvPr/>
        </p:nvSpPr>
        <p:spPr>
          <a:xfrm>
            <a:off x="2235713" y="5099897"/>
            <a:ext cx="7933315" cy="1077218"/>
          </a:xfrm>
          <a:prstGeom prst="rect">
            <a:avLst/>
          </a:prstGeom>
          <a:noFill/>
          <a:effectLst/>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他の専門職にない、支援員（介護職）特有の専門性であると考えることができます</a:t>
            </a:r>
          </a:p>
        </p:txBody>
      </p:sp>
      <p:sp>
        <p:nvSpPr>
          <p:cNvPr id="2" name="テキスト ボックス 1">
            <a:extLst>
              <a:ext uri="{FF2B5EF4-FFF2-40B4-BE49-F238E27FC236}">
                <a16:creationId xmlns:a16="http://schemas.microsoft.com/office/drawing/2014/main" id="{35EF1528-4A68-4DCD-861B-4C3A5DBECA70}"/>
              </a:ext>
            </a:extLst>
          </p:cNvPr>
          <p:cNvSpPr txBox="1"/>
          <p:nvPr/>
        </p:nvSpPr>
        <p:spPr>
          <a:xfrm>
            <a:off x="4615542" y="4212771"/>
            <a:ext cx="3018271"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身体を使った支援</a:t>
            </a:r>
          </a:p>
        </p:txBody>
      </p:sp>
    </p:spTree>
    <p:extLst>
      <p:ext uri="{BB962C8B-B14F-4D97-AF65-F5344CB8AC3E}">
        <p14:creationId xmlns:p14="http://schemas.microsoft.com/office/powerpoint/2010/main" val="203355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259409E-DAFD-10D9-17B8-B4CD0C2DAB71}"/>
              </a:ext>
            </a:extLst>
          </p:cNvPr>
          <p:cNvSpPr txBox="1"/>
          <p:nvPr/>
        </p:nvSpPr>
        <p:spPr>
          <a:xfrm>
            <a:off x="1409700" y="2362200"/>
            <a:ext cx="9372600" cy="2308324"/>
          </a:xfrm>
          <a:prstGeom prst="rect">
            <a:avLst/>
          </a:prstGeom>
          <a:noFill/>
        </p:spPr>
        <p:txBody>
          <a:bodyPr wrap="square">
            <a:spAutoFit/>
          </a:bodyPr>
          <a:lstStyle/>
          <a:p>
            <a:pPr algn="just"/>
            <a:r>
              <a:rPr kumimoji="1" lang="ja-JP" altLang="en-US" sz="3600" dirty="0">
                <a:latin typeface="BIZ UDPゴシック" panose="020B0400000000000000" pitchFamily="50" charset="-128"/>
                <a:ea typeface="BIZ UDPゴシック" panose="020B0400000000000000" pitchFamily="50" charset="-128"/>
              </a:rPr>
              <a:t>他の専門職にないと言いましたが、０歳児を支援している保育士さん、遷延性意識障害を看護する看護師さんも同様なことが起こっていると考えられます</a:t>
            </a:r>
            <a:endParaRPr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7989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CC0CEDA-E9D9-455B-9F38-3EF3DDE17675}"/>
              </a:ext>
            </a:extLst>
          </p:cNvPr>
          <p:cNvSpPr/>
          <p:nvPr/>
        </p:nvSpPr>
        <p:spPr>
          <a:xfrm>
            <a:off x="1343472" y="3415613"/>
            <a:ext cx="9649072" cy="1200329"/>
          </a:xfrm>
          <a:prstGeom prst="rect">
            <a:avLst/>
          </a:prstGeom>
        </p:spPr>
        <p:txBody>
          <a:bodyPr wrap="square">
            <a:spAutoFit/>
          </a:bodyPr>
          <a:lstStyle/>
          <a:p>
            <a:r>
              <a:rPr lang="ja-JP" altLang="en-US" sz="3600" dirty="0">
                <a:highlight>
                  <a:srgbClr val="FFFF00"/>
                </a:highlight>
                <a:latin typeface="BIZ UDPゴシック" panose="020B0400000000000000" pitchFamily="50" charset="-128"/>
                <a:ea typeface="BIZ UDPゴシック" panose="020B0400000000000000" pitchFamily="50" charset="-128"/>
              </a:rPr>
              <a:t>この支援特有の専門性を発揮するには、支援員にどんな資質が必要ですか？</a:t>
            </a:r>
          </a:p>
        </p:txBody>
      </p:sp>
    </p:spTree>
    <p:extLst>
      <p:ext uri="{BB962C8B-B14F-4D97-AF65-F5344CB8AC3E}">
        <p14:creationId xmlns:p14="http://schemas.microsoft.com/office/powerpoint/2010/main" val="308267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3592" y="908720"/>
            <a:ext cx="5333677" cy="1143000"/>
          </a:xfrm>
        </p:spPr>
        <p:txBody>
          <a:bodyPr>
            <a:normAutofit/>
          </a:bodyPr>
          <a:lstStyle/>
          <a:p>
            <a:pPr algn="l"/>
            <a:r>
              <a:rPr kumimoji="1" lang="ja-JP" altLang="en-US" sz="5400" dirty="0">
                <a:latin typeface="BIZ UDゴシック" panose="020B0400000000000000" pitchFamily="49" charset="-128"/>
                <a:ea typeface="BIZ UDゴシック" panose="020B0400000000000000" pitchFamily="49" charset="-128"/>
                <a:cs typeface="メイリオ" pitchFamily="50" charset="-128"/>
              </a:rPr>
              <a:t>研修全体の流れ</a:t>
            </a:r>
          </a:p>
        </p:txBody>
      </p:sp>
      <p:sp>
        <p:nvSpPr>
          <p:cNvPr id="4" name="テキスト ボックス 3"/>
          <p:cNvSpPr txBox="1"/>
          <p:nvPr/>
        </p:nvSpPr>
        <p:spPr>
          <a:xfrm>
            <a:off x="1429892" y="2606864"/>
            <a:ext cx="10153128" cy="4398833"/>
          </a:xfrm>
          <a:prstGeom prst="rect">
            <a:avLst/>
          </a:prstGeom>
          <a:noFill/>
          <a:effectLst/>
        </p:spPr>
        <p:txBody>
          <a:bodyPr wrap="square" rtlCol="0">
            <a:spAutoFit/>
          </a:bodyPr>
          <a:lstStyle/>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●研修のねらい</a:t>
            </a:r>
            <a:endParaRPr lang="en-US" altLang="ja-JP" sz="3200" dirty="0">
              <a:latin typeface="BIZ UDゴシック" panose="020B0400000000000000" pitchFamily="49" charset="-128"/>
              <a:ea typeface="BIZ UDゴシック" panose="020B0400000000000000" pitchFamily="49" charset="-128"/>
              <a:cs typeface="メイリオ" pitchFamily="50" charset="-128"/>
            </a:endParaRPr>
          </a:p>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●相談支援の難しさ</a:t>
            </a:r>
          </a:p>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●支援の基本理念</a:t>
            </a:r>
          </a:p>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●講義　スーパービジョンとは</a:t>
            </a:r>
          </a:p>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●ミニ演習　基礎的な技術（傾聴：簡単な技術確認）</a:t>
            </a:r>
          </a:p>
          <a:p>
            <a:pPr>
              <a:lnSpc>
                <a:spcPct val="150000"/>
              </a:lnSpc>
            </a:pPr>
            <a:endParaRPr lang="ja-JP" altLang="en-US" sz="3200" dirty="0">
              <a:latin typeface="BIZ UDゴシック" panose="020B0400000000000000" pitchFamily="49" charset="-128"/>
              <a:ea typeface="BIZ UDゴシック" panose="020B0400000000000000" pitchFamily="49" charset="-128"/>
              <a:cs typeface="メイリオ" pitchFamily="50" charset="-128"/>
            </a:endParaRPr>
          </a:p>
        </p:txBody>
      </p:sp>
      <p:sp>
        <p:nvSpPr>
          <p:cNvPr id="3" name="スライド番号プレースホルダー 2">
            <a:extLst>
              <a:ext uri="{FF2B5EF4-FFF2-40B4-BE49-F238E27FC236}">
                <a16:creationId xmlns:a16="http://schemas.microsoft.com/office/drawing/2014/main" id="{61BD9A4C-50D1-492B-9AD7-85D8A1801D88}"/>
              </a:ext>
            </a:extLst>
          </p:cNvPr>
          <p:cNvSpPr>
            <a:spLocks noGrp="1"/>
          </p:cNvSpPr>
          <p:nvPr>
            <p:ph type="sldNum" sz="quarter" idx="12"/>
          </p:nvPr>
        </p:nvSpPr>
        <p:spPr/>
        <p:txBody>
          <a:bodyPr/>
          <a:lstStyle/>
          <a:p>
            <a:fld id="{A72C43C9-C29A-4086-B3B4-1F599B556F9C}" type="slidenum">
              <a:rPr kumimoji="1" lang="ja-JP" altLang="en-US" smtClean="0"/>
              <a:t>2</a:t>
            </a:fld>
            <a:endParaRPr kumimoji="1" lang="ja-JP" altLang="en-US"/>
          </a:p>
        </p:txBody>
      </p:sp>
    </p:spTree>
    <p:extLst>
      <p:ext uri="{BB962C8B-B14F-4D97-AF65-F5344CB8AC3E}">
        <p14:creationId xmlns:p14="http://schemas.microsoft.com/office/powerpoint/2010/main" val="28282868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3C661957-A09F-4B83-88BB-83FD4993E4C1}"/>
              </a:ext>
            </a:extLst>
          </p:cNvPr>
          <p:cNvGrpSpPr/>
          <p:nvPr/>
        </p:nvGrpSpPr>
        <p:grpSpPr>
          <a:xfrm>
            <a:off x="313128" y="78871"/>
            <a:ext cx="3228521" cy="2672713"/>
            <a:chOff x="594472" y="777347"/>
            <a:chExt cx="3228521" cy="2672713"/>
          </a:xfrm>
        </p:grpSpPr>
        <p:pic>
          <p:nvPicPr>
            <p:cNvPr id="11" name="図 10">
              <a:extLst>
                <a:ext uri="{FF2B5EF4-FFF2-40B4-BE49-F238E27FC236}">
                  <a16:creationId xmlns:a16="http://schemas.microsoft.com/office/drawing/2014/main" id="{962AACB6-A9B9-4033-B569-A9C5370F76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472" y="777347"/>
              <a:ext cx="3228521" cy="2211048"/>
            </a:xfrm>
            <a:prstGeom prst="rect">
              <a:avLst/>
            </a:prstGeom>
          </p:spPr>
        </p:pic>
        <p:sp>
          <p:nvSpPr>
            <p:cNvPr id="17" name="テキスト ボックス 16">
              <a:extLst>
                <a:ext uri="{FF2B5EF4-FFF2-40B4-BE49-F238E27FC236}">
                  <a16:creationId xmlns:a16="http://schemas.microsoft.com/office/drawing/2014/main" id="{DEFB3E50-0360-4BCF-BD8B-397308EEE5F4}"/>
                </a:ext>
              </a:extLst>
            </p:cNvPr>
            <p:cNvSpPr txBox="1"/>
            <p:nvPr/>
          </p:nvSpPr>
          <p:spPr>
            <a:xfrm>
              <a:off x="594472" y="2988395"/>
              <a:ext cx="3141951" cy="461665"/>
            </a:xfrm>
            <a:prstGeom prst="rect">
              <a:avLst/>
            </a:prstGeom>
            <a:noFill/>
          </p:spPr>
          <p:txBody>
            <a:bodyPr wrap="square" rtlCol="0">
              <a:spAutoFit/>
            </a:bodyPr>
            <a:lstStyle/>
            <a:p>
              <a:pPr algn="ctr"/>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わずかな動作・動き</a:t>
              </a:r>
            </a:p>
          </p:txBody>
        </p:sp>
      </p:grpSp>
      <p:grpSp>
        <p:nvGrpSpPr>
          <p:cNvPr id="25" name="グループ化 24">
            <a:extLst>
              <a:ext uri="{FF2B5EF4-FFF2-40B4-BE49-F238E27FC236}">
                <a16:creationId xmlns:a16="http://schemas.microsoft.com/office/drawing/2014/main" id="{B6CE45DB-2538-4108-A75A-BDEBB43FED9C}"/>
              </a:ext>
            </a:extLst>
          </p:cNvPr>
          <p:cNvGrpSpPr/>
          <p:nvPr/>
        </p:nvGrpSpPr>
        <p:grpSpPr>
          <a:xfrm>
            <a:off x="8170067" y="3784044"/>
            <a:ext cx="4017679" cy="3027609"/>
            <a:chOff x="7743135" y="3597151"/>
            <a:chExt cx="4017679" cy="3027609"/>
          </a:xfrm>
        </p:grpSpPr>
        <p:pic>
          <p:nvPicPr>
            <p:cNvPr id="16" name="図 15">
              <a:extLst>
                <a:ext uri="{FF2B5EF4-FFF2-40B4-BE49-F238E27FC236}">
                  <a16:creationId xmlns:a16="http://schemas.microsoft.com/office/drawing/2014/main" id="{3D92B22E-D2AB-4C06-83CD-FE9E09BEB9F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0043" y="4004246"/>
              <a:ext cx="3930771" cy="2620514"/>
            </a:xfrm>
            <a:prstGeom prst="rect">
              <a:avLst/>
            </a:prstGeom>
          </p:spPr>
        </p:pic>
        <p:sp>
          <p:nvSpPr>
            <p:cNvPr id="18" name="テキスト ボックス 17">
              <a:extLst>
                <a:ext uri="{FF2B5EF4-FFF2-40B4-BE49-F238E27FC236}">
                  <a16:creationId xmlns:a16="http://schemas.microsoft.com/office/drawing/2014/main" id="{75398349-3E72-45FA-B3B9-0E35ACEC59D1}"/>
                </a:ext>
              </a:extLst>
            </p:cNvPr>
            <p:cNvSpPr txBox="1"/>
            <p:nvPr/>
          </p:nvSpPr>
          <p:spPr>
            <a:xfrm>
              <a:off x="7743135" y="3597151"/>
              <a:ext cx="3141951" cy="461665"/>
            </a:xfrm>
            <a:prstGeom prst="rect">
              <a:avLst/>
            </a:prstGeom>
            <a:noFill/>
          </p:spPr>
          <p:txBody>
            <a:bodyPr wrap="square" rtlCol="0">
              <a:spAutoFit/>
            </a:bodyPr>
            <a:lstStyle/>
            <a:p>
              <a:pPr algn="ctr"/>
              <a:r>
                <a:rPr kumimoji="1" lang="ja-JP" altLang="en-US" sz="2400" dirty="0">
                  <a:effectLst>
                    <a:outerShdw blurRad="38100" dist="38100" dir="2700000" algn="tl">
                      <a:srgbClr val="000000">
                        <a:alpha val="43137"/>
                      </a:srgbClr>
                    </a:outerShdw>
                  </a:effectLst>
                  <a:highlight>
                    <a:srgbClr val="FFFF00"/>
                  </a:highlight>
                  <a:latin typeface="BIZ UDPゴシック" panose="020B0400000000000000" pitchFamily="50" charset="-128"/>
                  <a:ea typeface="BIZ UDPゴシック" panose="020B0400000000000000" pitchFamily="50" charset="-128"/>
                </a:rPr>
                <a:t>言葉にならない声</a:t>
              </a:r>
            </a:p>
          </p:txBody>
        </p:sp>
      </p:grpSp>
      <p:grpSp>
        <p:nvGrpSpPr>
          <p:cNvPr id="23" name="グループ化 22">
            <a:extLst>
              <a:ext uri="{FF2B5EF4-FFF2-40B4-BE49-F238E27FC236}">
                <a16:creationId xmlns:a16="http://schemas.microsoft.com/office/drawing/2014/main" id="{7EDB9E2D-813D-41AA-96D5-64B07B3A2FD5}"/>
              </a:ext>
            </a:extLst>
          </p:cNvPr>
          <p:cNvGrpSpPr/>
          <p:nvPr/>
        </p:nvGrpSpPr>
        <p:grpSpPr>
          <a:xfrm>
            <a:off x="439615" y="4574464"/>
            <a:ext cx="3211149" cy="2101839"/>
            <a:chOff x="874878" y="4592879"/>
            <a:chExt cx="3211149" cy="2101839"/>
          </a:xfrm>
        </p:grpSpPr>
        <p:pic>
          <p:nvPicPr>
            <p:cNvPr id="7" name="図 6">
              <a:extLst>
                <a:ext uri="{FF2B5EF4-FFF2-40B4-BE49-F238E27FC236}">
                  <a16:creationId xmlns:a16="http://schemas.microsoft.com/office/drawing/2014/main" id="{120470BC-14FE-40ED-B073-F312B9E86CB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4878" y="4592879"/>
              <a:ext cx="2975548" cy="1487774"/>
            </a:xfrm>
            <a:prstGeom prst="rect">
              <a:avLst/>
            </a:prstGeom>
          </p:spPr>
        </p:pic>
        <p:sp>
          <p:nvSpPr>
            <p:cNvPr id="19" name="テキスト ボックス 18">
              <a:extLst>
                <a:ext uri="{FF2B5EF4-FFF2-40B4-BE49-F238E27FC236}">
                  <a16:creationId xmlns:a16="http://schemas.microsoft.com/office/drawing/2014/main" id="{70F2A72D-EFF9-41BC-AD80-2474A897B1A5}"/>
                </a:ext>
              </a:extLst>
            </p:cNvPr>
            <p:cNvSpPr txBox="1"/>
            <p:nvPr/>
          </p:nvSpPr>
          <p:spPr>
            <a:xfrm>
              <a:off x="944076" y="6233053"/>
              <a:ext cx="3141951" cy="461665"/>
            </a:xfrm>
            <a:prstGeom prst="rect">
              <a:avLst/>
            </a:prstGeom>
            <a:noFill/>
          </p:spPr>
          <p:txBody>
            <a:bodyPr wrap="square" rtlCol="0">
              <a:spAutoFit/>
            </a:bodyPr>
            <a:lstStyle/>
            <a:p>
              <a:pPr algn="ctr"/>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わずかな動き・視線</a:t>
              </a:r>
            </a:p>
          </p:txBody>
        </p:sp>
      </p:grpSp>
      <p:grpSp>
        <p:nvGrpSpPr>
          <p:cNvPr id="24" name="グループ化 23">
            <a:extLst>
              <a:ext uri="{FF2B5EF4-FFF2-40B4-BE49-F238E27FC236}">
                <a16:creationId xmlns:a16="http://schemas.microsoft.com/office/drawing/2014/main" id="{E6C58C9B-BAC1-4532-BDA2-02150C15AFB7}"/>
              </a:ext>
            </a:extLst>
          </p:cNvPr>
          <p:cNvGrpSpPr/>
          <p:nvPr/>
        </p:nvGrpSpPr>
        <p:grpSpPr>
          <a:xfrm>
            <a:off x="8333897" y="342320"/>
            <a:ext cx="3141951" cy="2753608"/>
            <a:chOff x="7637587" y="545528"/>
            <a:chExt cx="3141951" cy="2753608"/>
          </a:xfrm>
        </p:grpSpPr>
        <p:pic>
          <p:nvPicPr>
            <p:cNvPr id="9" name="図 8">
              <a:extLst>
                <a:ext uri="{FF2B5EF4-FFF2-40B4-BE49-F238E27FC236}">
                  <a16:creationId xmlns:a16="http://schemas.microsoft.com/office/drawing/2014/main" id="{6939D933-D348-4665-ADAE-FF95A8923422}"/>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103039" y="1088088"/>
              <a:ext cx="2211048" cy="2211048"/>
            </a:xfrm>
            <a:prstGeom prst="rect">
              <a:avLst/>
            </a:prstGeom>
          </p:spPr>
        </p:pic>
        <p:sp>
          <p:nvSpPr>
            <p:cNvPr id="20" name="テキスト ボックス 19">
              <a:extLst>
                <a:ext uri="{FF2B5EF4-FFF2-40B4-BE49-F238E27FC236}">
                  <a16:creationId xmlns:a16="http://schemas.microsoft.com/office/drawing/2014/main" id="{E65BC255-81B0-413E-B22A-7F61ED35CD67}"/>
                </a:ext>
              </a:extLst>
            </p:cNvPr>
            <p:cNvSpPr txBox="1"/>
            <p:nvPr/>
          </p:nvSpPr>
          <p:spPr>
            <a:xfrm>
              <a:off x="7637587" y="545528"/>
              <a:ext cx="3141951" cy="461665"/>
            </a:xfrm>
            <a:prstGeom prst="rect">
              <a:avLst/>
            </a:prstGeom>
            <a:noFill/>
          </p:spPr>
          <p:txBody>
            <a:bodyPr wrap="square" rtlCol="0">
              <a:spAutoFit/>
            </a:bodyPr>
            <a:lstStyle/>
            <a:p>
              <a:pPr algn="ctr"/>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表情の変化</a:t>
              </a:r>
            </a:p>
          </p:txBody>
        </p:sp>
      </p:grpSp>
      <p:grpSp>
        <p:nvGrpSpPr>
          <p:cNvPr id="2" name="グループ化 1">
            <a:extLst>
              <a:ext uri="{FF2B5EF4-FFF2-40B4-BE49-F238E27FC236}">
                <a16:creationId xmlns:a16="http://schemas.microsoft.com/office/drawing/2014/main" id="{0766C381-E94E-28B0-8822-CC7F97558627}"/>
              </a:ext>
            </a:extLst>
          </p:cNvPr>
          <p:cNvGrpSpPr/>
          <p:nvPr/>
        </p:nvGrpSpPr>
        <p:grpSpPr>
          <a:xfrm>
            <a:off x="4089157" y="1817201"/>
            <a:ext cx="3464774" cy="4646684"/>
            <a:chOff x="4089157" y="1817201"/>
            <a:chExt cx="3464774" cy="4646684"/>
          </a:xfrm>
        </p:grpSpPr>
        <p:grpSp>
          <p:nvGrpSpPr>
            <p:cNvPr id="26" name="グループ化 25">
              <a:extLst>
                <a:ext uri="{FF2B5EF4-FFF2-40B4-BE49-F238E27FC236}">
                  <a16:creationId xmlns:a16="http://schemas.microsoft.com/office/drawing/2014/main" id="{5F6B172A-51EA-4BAF-911B-793CA61C45E3}"/>
                </a:ext>
              </a:extLst>
            </p:cNvPr>
            <p:cNvGrpSpPr/>
            <p:nvPr/>
          </p:nvGrpSpPr>
          <p:grpSpPr>
            <a:xfrm>
              <a:off x="4344471" y="2447317"/>
              <a:ext cx="2629090" cy="3746734"/>
              <a:chOff x="4344471" y="2447317"/>
              <a:chExt cx="2629090" cy="3746734"/>
            </a:xfrm>
          </p:grpSpPr>
          <p:pic>
            <p:nvPicPr>
              <p:cNvPr id="5" name="図 4">
                <a:extLst>
                  <a:ext uri="{FF2B5EF4-FFF2-40B4-BE49-F238E27FC236}">
                    <a16:creationId xmlns:a16="http://schemas.microsoft.com/office/drawing/2014/main" id="{BD8146C0-5425-4852-9507-DD2C184489AB}"/>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344471" y="2447317"/>
                <a:ext cx="2304035" cy="2889449"/>
              </a:xfrm>
              <a:prstGeom prst="rect">
                <a:avLst/>
              </a:prstGeom>
            </p:spPr>
          </p:pic>
          <p:sp>
            <p:nvSpPr>
              <p:cNvPr id="21" name="テキスト ボックス 20">
                <a:extLst>
                  <a:ext uri="{FF2B5EF4-FFF2-40B4-BE49-F238E27FC236}">
                    <a16:creationId xmlns:a16="http://schemas.microsoft.com/office/drawing/2014/main" id="{F1125A94-F00F-4192-833D-90832ED5A701}"/>
                  </a:ext>
                </a:extLst>
              </p:cNvPr>
              <p:cNvSpPr txBox="1"/>
              <p:nvPr/>
            </p:nvSpPr>
            <p:spPr>
              <a:xfrm>
                <a:off x="4669526" y="5363054"/>
                <a:ext cx="2304035" cy="830997"/>
              </a:xfrm>
              <a:prstGeom prst="rect">
                <a:avLst/>
              </a:prstGeom>
              <a:noFill/>
            </p:spPr>
            <p:txBody>
              <a:bodyPr wrap="squar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これらを感じる</a:t>
                </a:r>
              </a:p>
              <a:p>
                <a:pPr algn="ctr"/>
                <a:r>
                  <a:rPr kumimoji="1" lang="ja-JP" altLang="en-US" sz="2400" b="1" dirty="0">
                    <a:latin typeface="BIZ UDPゴシック" panose="020B0400000000000000" pitchFamily="50" charset="-128"/>
                    <a:ea typeface="BIZ UDPゴシック" panose="020B0400000000000000" pitchFamily="50" charset="-128"/>
                  </a:rPr>
                  <a:t>感受性</a:t>
                </a:r>
              </a:p>
            </p:txBody>
          </p:sp>
        </p:grpSp>
        <p:sp>
          <p:nvSpPr>
            <p:cNvPr id="27" name="楕円 26">
              <a:extLst>
                <a:ext uri="{FF2B5EF4-FFF2-40B4-BE49-F238E27FC236}">
                  <a16:creationId xmlns:a16="http://schemas.microsoft.com/office/drawing/2014/main" id="{F52F488D-BA23-4039-BBE2-FEB0961DEEC2}"/>
                </a:ext>
              </a:extLst>
            </p:cNvPr>
            <p:cNvSpPr/>
            <p:nvPr/>
          </p:nvSpPr>
          <p:spPr>
            <a:xfrm>
              <a:off x="4089157" y="1817201"/>
              <a:ext cx="3464774" cy="4646684"/>
            </a:xfrm>
            <a:prstGeom prst="ellipse">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矢印: 右 2">
            <a:extLst>
              <a:ext uri="{FF2B5EF4-FFF2-40B4-BE49-F238E27FC236}">
                <a16:creationId xmlns:a16="http://schemas.microsoft.com/office/drawing/2014/main" id="{B3E5CA2F-0A5C-8660-2F5D-F334C912327A}"/>
              </a:ext>
            </a:extLst>
          </p:cNvPr>
          <p:cNvSpPr/>
          <p:nvPr/>
        </p:nvSpPr>
        <p:spPr>
          <a:xfrm rot="1854754" flipH="1">
            <a:off x="3629399" y="1918174"/>
            <a:ext cx="413556" cy="13609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C97D7774-D913-B27F-3C19-E0E69D8BD752}"/>
              </a:ext>
            </a:extLst>
          </p:cNvPr>
          <p:cNvSpPr/>
          <p:nvPr/>
        </p:nvSpPr>
        <p:spPr>
          <a:xfrm rot="20178967" flipH="1">
            <a:off x="3521562" y="4282157"/>
            <a:ext cx="461197" cy="13609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F655CA24-3856-DFDD-0454-E4EA89CACF85}"/>
              </a:ext>
            </a:extLst>
          </p:cNvPr>
          <p:cNvSpPr/>
          <p:nvPr/>
        </p:nvSpPr>
        <p:spPr>
          <a:xfrm rot="12224647" flipH="1">
            <a:off x="7512024" y="4573052"/>
            <a:ext cx="539107" cy="13609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728611B1-CC41-2C0A-93F2-20EDA16D158F}"/>
              </a:ext>
            </a:extLst>
          </p:cNvPr>
          <p:cNvSpPr/>
          <p:nvPr/>
        </p:nvSpPr>
        <p:spPr>
          <a:xfrm rot="8869169" flipH="1">
            <a:off x="7678648" y="2071110"/>
            <a:ext cx="559670" cy="13609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39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53F5DA5-47A1-48ED-A395-4D49E196D1A0}"/>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72C43C9-C29A-4086-B3B4-1F599B556F9C}" type="slidenum">
              <a:rPr lang="ja-JP" altLang="en-US" smtClean="0"/>
              <a:pPr/>
              <a:t>21</a:t>
            </a:fld>
            <a:endParaRPr kumimoji="1" lang="ja-JP" altLang="en-US"/>
          </a:p>
        </p:txBody>
      </p:sp>
      <p:grpSp>
        <p:nvGrpSpPr>
          <p:cNvPr id="5" name="グループ化 4">
            <a:extLst>
              <a:ext uri="{FF2B5EF4-FFF2-40B4-BE49-F238E27FC236}">
                <a16:creationId xmlns:a16="http://schemas.microsoft.com/office/drawing/2014/main" id="{09D9C07C-B8FE-4251-8728-34B462CA2208}"/>
              </a:ext>
            </a:extLst>
          </p:cNvPr>
          <p:cNvGrpSpPr/>
          <p:nvPr/>
        </p:nvGrpSpPr>
        <p:grpSpPr>
          <a:xfrm>
            <a:off x="8040216" y="1730072"/>
            <a:ext cx="2849439" cy="3287946"/>
            <a:chOff x="4038649" y="2127448"/>
            <a:chExt cx="3838773" cy="4077934"/>
          </a:xfrm>
        </p:grpSpPr>
        <p:pic>
          <p:nvPicPr>
            <p:cNvPr id="6" name="図 5">
              <a:extLst>
                <a:ext uri="{FF2B5EF4-FFF2-40B4-BE49-F238E27FC236}">
                  <a16:creationId xmlns:a16="http://schemas.microsoft.com/office/drawing/2014/main" id="{327836DE-8391-4578-8662-BF50775842A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71198" y="2127448"/>
              <a:ext cx="2734271" cy="3429001"/>
            </a:xfrm>
            <a:prstGeom prst="rect">
              <a:avLst/>
            </a:prstGeom>
          </p:spPr>
        </p:pic>
        <p:sp>
          <p:nvSpPr>
            <p:cNvPr id="7" name="テキスト ボックス 6">
              <a:extLst>
                <a:ext uri="{FF2B5EF4-FFF2-40B4-BE49-F238E27FC236}">
                  <a16:creationId xmlns:a16="http://schemas.microsoft.com/office/drawing/2014/main" id="{1A87DAC9-30B6-41F5-9148-71D4D72FF42E}"/>
                </a:ext>
              </a:extLst>
            </p:cNvPr>
            <p:cNvSpPr txBox="1"/>
            <p:nvPr/>
          </p:nvSpPr>
          <p:spPr>
            <a:xfrm>
              <a:off x="4038649" y="5556449"/>
              <a:ext cx="3838773" cy="648933"/>
            </a:xfrm>
            <a:prstGeom prst="rect">
              <a:avLst/>
            </a:prstGeom>
            <a:noFill/>
          </p:spPr>
          <p:txBody>
            <a:bodyPr wrap="square" rtlCol="0">
              <a:spAutoFit/>
            </a:bodyPr>
            <a:lstStyle/>
            <a:p>
              <a:pPr algn="ctr"/>
              <a:r>
                <a:rPr kumimoji="1" lang="ja-JP" altLang="en-US" sz="28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支援員</a:t>
              </a:r>
            </a:p>
          </p:txBody>
        </p:sp>
      </p:grpSp>
      <p:grpSp>
        <p:nvGrpSpPr>
          <p:cNvPr id="14" name="グループ化 13">
            <a:extLst>
              <a:ext uri="{FF2B5EF4-FFF2-40B4-BE49-F238E27FC236}">
                <a16:creationId xmlns:a16="http://schemas.microsoft.com/office/drawing/2014/main" id="{5B66635B-AD61-4EFC-9F39-B6D3F4BAD62B}"/>
              </a:ext>
            </a:extLst>
          </p:cNvPr>
          <p:cNvGrpSpPr/>
          <p:nvPr/>
        </p:nvGrpSpPr>
        <p:grpSpPr>
          <a:xfrm>
            <a:off x="1302345" y="1538255"/>
            <a:ext cx="2489399" cy="3603423"/>
            <a:chOff x="1302345" y="908720"/>
            <a:chExt cx="2489399" cy="3603423"/>
          </a:xfrm>
        </p:grpSpPr>
        <p:pic>
          <p:nvPicPr>
            <p:cNvPr id="8" name="object 10">
              <a:extLst>
                <a:ext uri="{FF2B5EF4-FFF2-40B4-BE49-F238E27FC236}">
                  <a16:creationId xmlns:a16="http://schemas.microsoft.com/office/drawing/2014/main" id="{0E6FD687-3115-4F67-8668-65FFC0F83F20}"/>
                </a:ext>
              </a:extLst>
            </p:cNvPr>
            <p:cNvPicPr/>
            <p:nvPr/>
          </p:nvPicPr>
          <p:blipFill>
            <a:blip r:embed="rId4" cstate="print"/>
            <a:stretch>
              <a:fillRect/>
            </a:stretch>
          </p:blipFill>
          <p:spPr>
            <a:xfrm>
              <a:off x="1302345" y="1502006"/>
              <a:ext cx="2489399" cy="3010137"/>
            </a:xfrm>
            <a:prstGeom prst="rect">
              <a:avLst/>
            </a:prstGeom>
            <a:ln>
              <a:solidFill>
                <a:schemeClr val="bg1">
                  <a:lumMod val="50000"/>
                </a:schemeClr>
              </a:solidFill>
            </a:ln>
          </p:spPr>
        </p:pic>
        <p:sp>
          <p:nvSpPr>
            <p:cNvPr id="9" name="テキスト ボックス 8">
              <a:extLst>
                <a:ext uri="{FF2B5EF4-FFF2-40B4-BE49-F238E27FC236}">
                  <a16:creationId xmlns:a16="http://schemas.microsoft.com/office/drawing/2014/main" id="{9AC7A4B3-C80C-4697-A93B-2A48F3B9DED9}"/>
                </a:ext>
              </a:extLst>
            </p:cNvPr>
            <p:cNvSpPr txBox="1"/>
            <p:nvPr/>
          </p:nvSpPr>
          <p:spPr>
            <a:xfrm>
              <a:off x="1447966" y="908720"/>
              <a:ext cx="2198155" cy="523220"/>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利用者</a:t>
              </a:r>
            </a:p>
          </p:txBody>
        </p:sp>
      </p:grpSp>
      <p:sp>
        <p:nvSpPr>
          <p:cNvPr id="10" name="矢印: 左カーブ 9">
            <a:extLst>
              <a:ext uri="{FF2B5EF4-FFF2-40B4-BE49-F238E27FC236}">
                <a16:creationId xmlns:a16="http://schemas.microsoft.com/office/drawing/2014/main" id="{DD7FF6E9-65E1-4A36-AA64-476BC8CDB152}"/>
              </a:ext>
            </a:extLst>
          </p:cNvPr>
          <p:cNvSpPr/>
          <p:nvPr/>
        </p:nvSpPr>
        <p:spPr>
          <a:xfrm rot="5400000">
            <a:off x="5428048" y="2137013"/>
            <a:ext cx="936104" cy="6698114"/>
          </a:xfrm>
          <a:prstGeom prst="curvedLeftArrow">
            <a:avLst>
              <a:gd name="adj1" fmla="val 51490"/>
              <a:gd name="adj2" fmla="val 103134"/>
              <a:gd name="adj3" fmla="val 40223"/>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8BD7841E-013F-46F1-81FC-8A47A20BDEF2}"/>
              </a:ext>
            </a:extLst>
          </p:cNvPr>
          <p:cNvSpPr txBox="1"/>
          <p:nvPr/>
        </p:nvSpPr>
        <p:spPr>
          <a:xfrm>
            <a:off x="4499332" y="4657424"/>
            <a:ext cx="3888434" cy="954107"/>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主体として利用者を</a:t>
            </a:r>
          </a:p>
          <a:p>
            <a:pPr algn="ctr"/>
            <a:r>
              <a:rPr kumimoji="1" lang="ja-JP" altLang="en-US" sz="2800" b="1" dirty="0">
                <a:latin typeface="BIZ UDPゴシック" panose="020B0400000000000000" pitchFamily="50" charset="-128"/>
                <a:ea typeface="BIZ UDPゴシック" panose="020B0400000000000000" pitchFamily="50" charset="-128"/>
              </a:rPr>
              <a:t>観察する習慣</a:t>
            </a:r>
          </a:p>
        </p:txBody>
      </p:sp>
      <p:sp>
        <p:nvSpPr>
          <p:cNvPr id="12" name="テキスト ボックス 11">
            <a:extLst>
              <a:ext uri="{FF2B5EF4-FFF2-40B4-BE49-F238E27FC236}">
                <a16:creationId xmlns:a16="http://schemas.microsoft.com/office/drawing/2014/main" id="{CFC05D0E-AE09-46F0-AEFF-6E0AA5F122C6}"/>
              </a:ext>
            </a:extLst>
          </p:cNvPr>
          <p:cNvSpPr txBox="1"/>
          <p:nvPr/>
        </p:nvSpPr>
        <p:spPr>
          <a:xfrm>
            <a:off x="3465812" y="5942014"/>
            <a:ext cx="5453413"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本当にこの視点だけで良いの？</a:t>
            </a:r>
          </a:p>
        </p:txBody>
      </p:sp>
      <p:sp>
        <p:nvSpPr>
          <p:cNvPr id="13" name="矢印: 右 12">
            <a:extLst>
              <a:ext uri="{FF2B5EF4-FFF2-40B4-BE49-F238E27FC236}">
                <a16:creationId xmlns:a16="http://schemas.microsoft.com/office/drawing/2014/main" id="{75CE2DAE-502E-49F2-B8AC-7DED616633ED}"/>
              </a:ext>
            </a:extLst>
          </p:cNvPr>
          <p:cNvSpPr/>
          <p:nvPr/>
        </p:nvSpPr>
        <p:spPr>
          <a:xfrm>
            <a:off x="5148388" y="1866817"/>
            <a:ext cx="2170367" cy="2689203"/>
          </a:xfrm>
          <a:prstGeom prst="rightArrow">
            <a:avLst/>
          </a:prstGeom>
          <a:solidFill>
            <a:schemeClr val="bg1"/>
          </a:solidFill>
          <a:ln>
            <a:solidFill>
              <a:schemeClr val="tx1">
                <a:lumMod val="50000"/>
                <a:lumOff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主体として迫る</a:t>
            </a:r>
          </a:p>
        </p:txBody>
      </p:sp>
      <p:sp>
        <p:nvSpPr>
          <p:cNvPr id="2" name="テキスト ボックス 1">
            <a:extLst>
              <a:ext uri="{FF2B5EF4-FFF2-40B4-BE49-F238E27FC236}">
                <a16:creationId xmlns:a16="http://schemas.microsoft.com/office/drawing/2014/main" id="{944C38DE-0F98-2B50-4B4A-64ED0A9245C4}"/>
              </a:ext>
            </a:extLst>
          </p:cNvPr>
          <p:cNvSpPr txBox="1"/>
          <p:nvPr/>
        </p:nvSpPr>
        <p:spPr>
          <a:xfrm>
            <a:off x="1066800" y="511075"/>
            <a:ext cx="10515600"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主体と客体の入れ替わりがコミュニケーション</a:t>
            </a:r>
          </a:p>
        </p:txBody>
      </p:sp>
    </p:spTree>
    <p:extLst>
      <p:ext uri="{BB962C8B-B14F-4D97-AF65-F5344CB8AC3E}">
        <p14:creationId xmlns:p14="http://schemas.microsoft.com/office/powerpoint/2010/main" val="4279244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AC11DA-8AA4-8873-2D37-C3E3C2E3B1EE}"/>
              </a:ext>
            </a:extLst>
          </p:cNvPr>
          <p:cNvSpPr txBox="1"/>
          <p:nvPr/>
        </p:nvSpPr>
        <p:spPr>
          <a:xfrm>
            <a:off x="2423592" y="3140968"/>
            <a:ext cx="7762056" cy="1323439"/>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次に支援（介護）の独自性について</a:t>
            </a:r>
          </a:p>
          <a:p>
            <a:pPr algn="ctr"/>
            <a:r>
              <a:rPr kumimoji="1" lang="ja-JP" altLang="en-US" sz="4000" dirty="0">
                <a:latin typeface="BIZ UDPゴシック" panose="020B0400000000000000" pitchFamily="50" charset="-128"/>
                <a:ea typeface="BIZ UDPゴシック" panose="020B0400000000000000" pitchFamily="50" charset="-128"/>
              </a:rPr>
              <a:t>考えます</a:t>
            </a:r>
          </a:p>
        </p:txBody>
      </p:sp>
    </p:spTree>
    <p:extLst>
      <p:ext uri="{BB962C8B-B14F-4D97-AF65-F5344CB8AC3E}">
        <p14:creationId xmlns:p14="http://schemas.microsoft.com/office/powerpoint/2010/main" val="2129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56F7BD4-FF61-436F-97E5-55EDA8FF8512}"/>
              </a:ext>
            </a:extLst>
          </p:cNvPr>
          <p:cNvSpPr txBox="1"/>
          <p:nvPr/>
        </p:nvSpPr>
        <p:spPr>
          <a:xfrm>
            <a:off x="1866900" y="1333499"/>
            <a:ext cx="8458200" cy="1446550"/>
          </a:xfrm>
          <a:prstGeom prst="rect">
            <a:avLst/>
          </a:prstGeom>
          <a:noFill/>
        </p:spPr>
        <p:txBody>
          <a:bodyPr wrap="square" rtlCol="0">
            <a:spAutoFit/>
          </a:bodyPr>
          <a:lstStyle/>
          <a:p>
            <a:pPr algn="ctr"/>
            <a:r>
              <a:rPr kumimoji="1" lang="ja-JP" altLang="en-US" sz="4400" dirty="0">
                <a:latin typeface="BIZ UDPゴシック" panose="020B0400000000000000" pitchFamily="50" charset="-128"/>
                <a:ea typeface="BIZ UDPゴシック" panose="020B0400000000000000" pitchFamily="50" charset="-128"/>
              </a:rPr>
              <a:t>生活を支援する専門職は</a:t>
            </a:r>
          </a:p>
          <a:p>
            <a:pPr algn="ctr"/>
            <a:r>
              <a:rPr kumimoji="1" lang="ja-JP" altLang="en-US" sz="4400" dirty="0">
                <a:latin typeface="BIZ UDPゴシック" panose="020B0400000000000000" pitchFamily="50" charset="-128"/>
                <a:ea typeface="BIZ UDPゴシック" panose="020B0400000000000000" pitchFamily="50" charset="-128"/>
              </a:rPr>
              <a:t>数多くいます。</a:t>
            </a:r>
          </a:p>
        </p:txBody>
      </p:sp>
      <p:sp>
        <p:nvSpPr>
          <p:cNvPr id="5" name="テキスト ボックス 4">
            <a:extLst>
              <a:ext uri="{FF2B5EF4-FFF2-40B4-BE49-F238E27FC236}">
                <a16:creationId xmlns:a16="http://schemas.microsoft.com/office/drawing/2014/main" id="{F4CA02BF-5E40-4B40-956F-4CC57D726ED6}"/>
              </a:ext>
            </a:extLst>
          </p:cNvPr>
          <p:cNvSpPr txBox="1"/>
          <p:nvPr/>
        </p:nvSpPr>
        <p:spPr>
          <a:xfrm>
            <a:off x="1491838" y="4221088"/>
            <a:ext cx="8817428" cy="1200329"/>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その中でも支援の独自性とは</a:t>
            </a:r>
          </a:p>
          <a:p>
            <a:pPr algn="ctr"/>
            <a:r>
              <a:rPr kumimoji="1" lang="ja-JP" altLang="en-US" sz="3600" dirty="0">
                <a:latin typeface="BIZ UDPゴシック" panose="020B0400000000000000" pitchFamily="50" charset="-128"/>
                <a:ea typeface="BIZ UDPゴシック" panose="020B0400000000000000" pitchFamily="50" charset="-128"/>
              </a:rPr>
              <a:t>どんなことだと思いますか？</a:t>
            </a:r>
          </a:p>
        </p:txBody>
      </p:sp>
    </p:spTree>
    <p:extLst>
      <p:ext uri="{BB962C8B-B14F-4D97-AF65-F5344CB8AC3E}">
        <p14:creationId xmlns:p14="http://schemas.microsoft.com/office/powerpoint/2010/main" val="55426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81A8ADA-A62C-485B-B433-743319D5FE3D}"/>
              </a:ext>
            </a:extLst>
          </p:cNvPr>
          <p:cNvSpPr txBox="1"/>
          <p:nvPr/>
        </p:nvSpPr>
        <p:spPr>
          <a:xfrm>
            <a:off x="1957074" y="2924944"/>
            <a:ext cx="8277851" cy="1754326"/>
          </a:xfrm>
          <a:prstGeom prst="rect">
            <a:avLst/>
          </a:prstGeom>
          <a:noFill/>
        </p:spPr>
        <p:txBody>
          <a:bodyPr wrap="square" rtlCol="0">
            <a:spAutoFit/>
          </a:bodyPr>
          <a:lstStyle/>
          <a:p>
            <a:pPr algn="just"/>
            <a:r>
              <a:rPr kumimoji="1" lang="ja-JP" altLang="en-US" sz="3600" dirty="0">
                <a:latin typeface="BIZ UDPゴシック" panose="020B0400000000000000" pitchFamily="50" charset="-128"/>
                <a:ea typeface="BIZ UDPゴシック" panose="020B0400000000000000" pitchFamily="50" charset="-128"/>
              </a:rPr>
              <a:t>生活場面にどの程度の時間かかわるのかを他の専門職と比較するために図で表してみました。</a:t>
            </a:r>
          </a:p>
        </p:txBody>
      </p:sp>
    </p:spTree>
    <p:extLst>
      <p:ext uri="{BB962C8B-B14F-4D97-AF65-F5344CB8AC3E}">
        <p14:creationId xmlns:p14="http://schemas.microsoft.com/office/powerpoint/2010/main" val="1547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856153" y="637662"/>
            <a:ext cx="8407973"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cs typeface="メイリオ" panose="020B0604030504040204" pitchFamily="50" charset="-128"/>
              </a:rPr>
              <a:t>生活支援における支援員の役割</a:t>
            </a:r>
          </a:p>
        </p:txBody>
      </p:sp>
      <p:sp>
        <p:nvSpPr>
          <p:cNvPr id="57" name="下矢印 56"/>
          <p:cNvSpPr/>
          <p:nvPr/>
        </p:nvSpPr>
        <p:spPr>
          <a:xfrm>
            <a:off x="3197895" y="4467354"/>
            <a:ext cx="926408" cy="469557"/>
          </a:xfrm>
          <a:prstGeom prst="downArrow">
            <a:avLst>
              <a:gd name="adj1" fmla="val 43018"/>
              <a:gd name="adj2" fmla="val 47089"/>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
        <p:nvSpPr>
          <p:cNvPr id="11274" name="テキスト ボックス 7"/>
          <p:cNvSpPr txBox="1">
            <a:spLocks noChangeArrowheads="1"/>
          </p:cNvSpPr>
          <p:nvPr/>
        </p:nvSpPr>
        <p:spPr bwMode="auto">
          <a:xfrm>
            <a:off x="3399990" y="1979486"/>
            <a:ext cx="4556890"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3200" dirty="0">
                <a:latin typeface="BIZ UDPゴシック" panose="020B0400000000000000" pitchFamily="50" charset="-128"/>
                <a:ea typeface="BIZ UDPゴシック" panose="020B0400000000000000" pitchFamily="50" charset="-128"/>
                <a:cs typeface="メイリオ" pitchFamily="50" charset="-128"/>
              </a:rPr>
              <a:t>利用者の生活の継続</a:t>
            </a:r>
          </a:p>
        </p:txBody>
      </p:sp>
      <p:sp>
        <p:nvSpPr>
          <p:cNvPr id="34" name="正方形/長方形 33"/>
          <p:cNvSpPr/>
          <p:nvPr/>
        </p:nvSpPr>
        <p:spPr>
          <a:xfrm>
            <a:off x="1733418" y="4987622"/>
            <a:ext cx="3110137" cy="1161086"/>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r>
              <a:rPr lang="ja-JP" altLang="en-US" sz="32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a:t>
            </a:r>
          </a:p>
          <a:p>
            <a:pPr algn="ctr">
              <a:defRPr/>
            </a:pPr>
            <a:r>
              <a:rPr lang="ja-JP" altLang="en-US" sz="32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情報の蓄積</a:t>
            </a:r>
          </a:p>
        </p:txBody>
      </p:sp>
      <p:sp>
        <p:nvSpPr>
          <p:cNvPr id="38" name="上下矢印 37"/>
          <p:cNvSpPr/>
          <p:nvPr/>
        </p:nvSpPr>
        <p:spPr>
          <a:xfrm>
            <a:off x="1481034" y="2666956"/>
            <a:ext cx="931814" cy="1779648"/>
          </a:xfrm>
          <a:prstGeom prst="upDown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メイリオ" pitchFamily="50" charset="-128"/>
              </a:rPr>
              <a:t>生活の幅</a:t>
            </a:r>
          </a:p>
        </p:txBody>
      </p:sp>
      <p:sp>
        <p:nvSpPr>
          <p:cNvPr id="27" name="下矢印 26"/>
          <p:cNvSpPr/>
          <p:nvPr/>
        </p:nvSpPr>
        <p:spPr>
          <a:xfrm rot="1649991">
            <a:off x="4360958" y="4467353"/>
            <a:ext cx="926408" cy="469557"/>
          </a:xfrm>
          <a:prstGeom prst="downArrow">
            <a:avLst>
              <a:gd name="adj1" fmla="val 43018"/>
              <a:gd name="adj2" fmla="val 47089"/>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
        <p:nvSpPr>
          <p:cNvPr id="7" name="右矢印 6"/>
          <p:cNvSpPr/>
          <p:nvPr/>
        </p:nvSpPr>
        <p:spPr>
          <a:xfrm>
            <a:off x="2412848" y="2170750"/>
            <a:ext cx="7459892" cy="2772060"/>
          </a:xfrm>
          <a:prstGeom prst="rightArrow">
            <a:avLst>
              <a:gd name="adj1" fmla="val 60415"/>
              <a:gd name="adj2" fmla="val 50000"/>
            </a:avLst>
          </a:prstGeom>
          <a:solidFill>
            <a:schemeClr val="tx2">
              <a:lumMod val="40000"/>
              <a:lumOff val="60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defRPr/>
            </a:pPr>
            <a:endParaRPr lang="ja-JP" altLang="en-US"/>
          </a:p>
        </p:txBody>
      </p:sp>
      <p:sp>
        <p:nvSpPr>
          <p:cNvPr id="9" name="正方形/長方形 8"/>
          <p:cNvSpPr/>
          <p:nvPr/>
        </p:nvSpPr>
        <p:spPr>
          <a:xfrm>
            <a:off x="2727925" y="3618650"/>
            <a:ext cx="1728192" cy="72008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0" name="正方形/長方形 9"/>
          <p:cNvSpPr/>
          <p:nvPr/>
        </p:nvSpPr>
        <p:spPr>
          <a:xfrm>
            <a:off x="4743999" y="3607148"/>
            <a:ext cx="1728192" cy="72008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1" name="正方形/長方形 10"/>
          <p:cNvSpPr/>
          <p:nvPr/>
        </p:nvSpPr>
        <p:spPr>
          <a:xfrm>
            <a:off x="6652658" y="3533179"/>
            <a:ext cx="1656184" cy="792088"/>
          </a:xfrm>
          <a:prstGeom prst="rect">
            <a:avLst/>
          </a:prstGeom>
          <a:solidFill>
            <a:srgbClr val="002060"/>
          </a:solidFill>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2" name="円/楕円 11"/>
          <p:cNvSpPr/>
          <p:nvPr/>
        </p:nvSpPr>
        <p:spPr>
          <a:xfrm>
            <a:off x="4024069" y="2976157"/>
            <a:ext cx="432048" cy="43204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5316618" y="2959076"/>
            <a:ext cx="432048" cy="432048"/>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p>
        </p:txBody>
      </p:sp>
      <p:sp>
        <p:nvSpPr>
          <p:cNvPr id="14" name="円/楕円 13"/>
          <p:cNvSpPr/>
          <p:nvPr/>
        </p:nvSpPr>
        <p:spPr>
          <a:xfrm>
            <a:off x="6220610" y="2939939"/>
            <a:ext cx="432048" cy="43204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ja-JP" altLang="en-US"/>
          </a:p>
        </p:txBody>
      </p:sp>
      <p:sp>
        <p:nvSpPr>
          <p:cNvPr id="15" name="円/楕円 14"/>
          <p:cNvSpPr/>
          <p:nvPr/>
        </p:nvSpPr>
        <p:spPr>
          <a:xfrm>
            <a:off x="7255501" y="2939939"/>
            <a:ext cx="432048" cy="432048"/>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ja-JP" altLang="en-US"/>
          </a:p>
        </p:txBody>
      </p:sp>
      <p:sp>
        <p:nvSpPr>
          <p:cNvPr id="16" name="円/楕円 15"/>
          <p:cNvSpPr/>
          <p:nvPr/>
        </p:nvSpPr>
        <p:spPr>
          <a:xfrm>
            <a:off x="2805968" y="3012071"/>
            <a:ext cx="432048" cy="43204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a:p>
        </p:txBody>
      </p:sp>
      <p:cxnSp>
        <p:nvCxnSpPr>
          <p:cNvPr id="21" name="直線矢印コネクタ 20"/>
          <p:cNvCxnSpPr/>
          <p:nvPr/>
        </p:nvCxnSpPr>
        <p:spPr>
          <a:xfrm flipH="1" flipV="1">
            <a:off x="4378503" y="3387446"/>
            <a:ext cx="1992248" cy="1351949"/>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26" name="直線矢印コネクタ 25"/>
          <p:cNvCxnSpPr>
            <a:cxnSpLocks/>
          </p:cNvCxnSpPr>
          <p:nvPr/>
        </p:nvCxnSpPr>
        <p:spPr>
          <a:xfrm flipH="1" flipV="1">
            <a:off x="6523152" y="3309059"/>
            <a:ext cx="350837" cy="1430337"/>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28" name="直線矢印コネクタ 27"/>
          <p:cNvCxnSpPr/>
          <p:nvPr/>
        </p:nvCxnSpPr>
        <p:spPr>
          <a:xfrm flipV="1">
            <a:off x="7405039" y="3391506"/>
            <a:ext cx="0" cy="1297424"/>
          </a:xfrm>
          <a:prstGeom prst="straightConnector1">
            <a:avLst/>
          </a:prstGeom>
          <a:ln w="38100">
            <a:solidFill>
              <a:srgbClr val="FFFF00"/>
            </a:solidFill>
            <a:tailEnd type="arrow"/>
          </a:ln>
        </p:spPr>
        <p:style>
          <a:lnRef idx="3">
            <a:schemeClr val="accent6"/>
          </a:lnRef>
          <a:fillRef idx="0">
            <a:schemeClr val="accent6"/>
          </a:fillRef>
          <a:effectRef idx="2">
            <a:schemeClr val="accent6"/>
          </a:effectRef>
          <a:fontRef idx="minor">
            <a:schemeClr val="tx1"/>
          </a:fontRef>
        </p:style>
      </p:cxnSp>
      <p:sp>
        <p:nvSpPr>
          <p:cNvPr id="2" name="楕円 1">
            <a:extLst>
              <a:ext uri="{FF2B5EF4-FFF2-40B4-BE49-F238E27FC236}">
                <a16:creationId xmlns:a16="http://schemas.microsoft.com/office/drawing/2014/main" id="{C83D9BE0-A645-4BF8-86A9-0545B50835EE}"/>
              </a:ext>
            </a:extLst>
          </p:cNvPr>
          <p:cNvSpPr/>
          <p:nvPr/>
        </p:nvSpPr>
        <p:spPr>
          <a:xfrm>
            <a:off x="9668696" y="2716729"/>
            <a:ext cx="2350291" cy="1704193"/>
          </a:xfrm>
          <a:prstGeom prst="ellipse">
            <a:avLst/>
          </a:prstGeom>
          <a:solidFill>
            <a:srgbClr val="00B0F0"/>
          </a:solidFill>
          <a:ln w="19050">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effectLst>
                  <a:outerShdw blurRad="38100" dist="38100" dir="2700000" algn="tl">
                    <a:srgbClr val="000000">
                      <a:alpha val="43137"/>
                    </a:srgbClr>
                  </a:outerShdw>
                </a:effectLst>
                <a:highlight>
                  <a:srgbClr val="FFFF00"/>
                </a:highlight>
                <a:latin typeface="BIZ UDPゴシック" panose="020B0400000000000000" pitchFamily="50" charset="-128"/>
                <a:ea typeface="BIZ UDPゴシック" panose="020B0400000000000000" pitchFamily="50" charset="-128"/>
              </a:rPr>
              <a:t>望む生活の実現</a:t>
            </a:r>
          </a:p>
        </p:txBody>
      </p:sp>
      <p:cxnSp>
        <p:nvCxnSpPr>
          <p:cNvPr id="19" name="直線矢印コネクタ 18"/>
          <p:cNvCxnSpPr/>
          <p:nvPr/>
        </p:nvCxnSpPr>
        <p:spPr>
          <a:xfrm flipH="1" flipV="1">
            <a:off x="3333784" y="3300443"/>
            <a:ext cx="2660150" cy="1423957"/>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23" name="直線矢印コネクタ 22"/>
          <p:cNvCxnSpPr/>
          <p:nvPr/>
        </p:nvCxnSpPr>
        <p:spPr>
          <a:xfrm flipH="1" flipV="1">
            <a:off x="5589085" y="3356992"/>
            <a:ext cx="1114346" cy="1358434"/>
          </a:xfrm>
          <a:prstGeom prst="straightConnector1">
            <a:avLst/>
          </a:prstGeom>
          <a:ln w="38100">
            <a:tailEnd type="arrow"/>
          </a:ln>
        </p:spPr>
        <p:style>
          <a:lnRef idx="3">
            <a:schemeClr val="accent4"/>
          </a:lnRef>
          <a:fillRef idx="0">
            <a:schemeClr val="accent4"/>
          </a:fillRef>
          <a:effectRef idx="2">
            <a:schemeClr val="accent4"/>
          </a:effectRef>
          <a:fontRef idx="minor">
            <a:schemeClr val="tx1"/>
          </a:fontRef>
        </p:style>
      </p:cxnSp>
      <p:sp>
        <p:nvSpPr>
          <p:cNvPr id="17" name="テキスト ボックス 16"/>
          <p:cNvSpPr txBox="1"/>
          <p:nvPr/>
        </p:nvSpPr>
        <p:spPr>
          <a:xfrm>
            <a:off x="5466889" y="4773376"/>
            <a:ext cx="3226774" cy="8099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anchor="ctr">
            <a:spAutoFit/>
          </a:bodyPr>
          <a:lstStyle/>
          <a:p>
            <a:pPr marL="36000" algn="just">
              <a:lnSpc>
                <a:spcPts val="3000"/>
              </a:lnSpc>
              <a:defRPr/>
            </a:pPr>
            <a:r>
              <a:rPr lang="ja-JP" altLang="en-US" sz="2400" dirty="0">
                <a:solidFill>
                  <a:schemeClr val="bg1"/>
                </a:solidFill>
                <a:latin typeface="BIZ UDPゴシック" panose="020B0400000000000000" pitchFamily="50" charset="-128"/>
                <a:ea typeface="BIZ UDPゴシック" panose="020B0400000000000000" pitchFamily="50" charset="-128"/>
                <a:cs typeface="メイリオ" pitchFamily="50" charset="-128"/>
              </a:rPr>
              <a:t>他専門職（医療･看護･リハ等）</a:t>
            </a:r>
          </a:p>
        </p:txBody>
      </p:sp>
    </p:spTree>
    <p:extLst>
      <p:ext uri="{BB962C8B-B14F-4D97-AF65-F5344CB8AC3E}">
        <p14:creationId xmlns:p14="http://schemas.microsoft.com/office/powerpoint/2010/main" val="416851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fade">
                                      <p:cBhvr>
                                        <p:cTn id="12" dur="500"/>
                                        <p:tgtEl>
                                          <p:spTgt spid="11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500" fill="hold"/>
                                        <p:tgtEl>
                                          <p:spTgt spid="57"/>
                                        </p:tgtEl>
                                        <p:attrNameLst>
                                          <p:attrName>ppt_x</p:attrName>
                                        </p:attrNameLst>
                                      </p:cBhvr>
                                      <p:tavLst>
                                        <p:tav tm="0">
                                          <p:val>
                                            <p:strVal val="#ppt_x"/>
                                          </p:val>
                                        </p:tav>
                                        <p:tav tm="100000">
                                          <p:val>
                                            <p:strVal val="#ppt_x"/>
                                          </p:val>
                                        </p:tav>
                                      </p:tavLst>
                                    </p:anim>
                                    <p:anim calcmode="lin" valueType="num">
                                      <p:cBhvr additive="base">
                                        <p:cTn id="82" dur="500" fill="hold"/>
                                        <p:tgtEl>
                                          <p:spTgt spid="5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1274" grpId="0"/>
      <p:bldP spid="34" grpId="0" animBg="1"/>
      <p:bldP spid="38" grpId="0" animBg="1"/>
      <p:bldP spid="27" grpId="0" animBg="1"/>
      <p:bldP spid="7" grpId="0" animBg="1"/>
      <p:bldP spid="9" grpId="0" animBg="1"/>
      <p:bldP spid="10" grpId="0" animBg="1"/>
      <p:bldP spid="11" grpId="0" animBg="1"/>
      <p:bldP spid="12" grpId="0" animBg="1"/>
      <p:bldP spid="13" grpId="0" animBg="1"/>
      <p:bldP spid="14" grpId="0" animBg="1"/>
      <p:bldP spid="15" grpId="0" animBg="1"/>
      <p:bldP spid="16" grpId="0" animBg="1"/>
      <p:bldP spid="2"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77508F-DB03-4161-B9BA-25C29C6E8C15}"/>
              </a:ext>
            </a:extLst>
          </p:cNvPr>
          <p:cNvSpPr txBox="1"/>
          <p:nvPr/>
        </p:nvSpPr>
        <p:spPr>
          <a:xfrm>
            <a:off x="1775520" y="3140968"/>
            <a:ext cx="8979613" cy="1323439"/>
          </a:xfrm>
          <a:prstGeom prst="rect">
            <a:avLst/>
          </a:prstGeom>
          <a:noFill/>
        </p:spPr>
        <p:txBody>
          <a:bodyPr wrap="square" rtlCol="0">
            <a:spAutoFit/>
          </a:bodyPr>
          <a:lstStyle/>
          <a:p>
            <a:r>
              <a:rPr kumimoji="1" lang="ja-JP" altLang="en-US" sz="4000" dirty="0">
                <a:latin typeface="BIZ UDPゴシック" panose="020B0400000000000000" pitchFamily="50" charset="-128"/>
                <a:ea typeface="BIZ UDPゴシック" panose="020B0400000000000000" pitchFamily="50" charset="-128"/>
              </a:rPr>
              <a:t>この図から何がわかりますか他の専門職との違いがわかりますか？</a:t>
            </a:r>
          </a:p>
        </p:txBody>
      </p:sp>
    </p:spTree>
    <p:extLst>
      <p:ext uri="{BB962C8B-B14F-4D97-AF65-F5344CB8AC3E}">
        <p14:creationId xmlns:p14="http://schemas.microsoft.com/office/powerpoint/2010/main" val="21387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E4DB7E5D-32E4-4690-9B79-3248F8076DED}"/>
              </a:ext>
            </a:extLst>
          </p:cNvPr>
          <p:cNvGrpSpPr/>
          <p:nvPr/>
        </p:nvGrpSpPr>
        <p:grpSpPr>
          <a:xfrm>
            <a:off x="1573980" y="1553271"/>
            <a:ext cx="8560619" cy="2772060"/>
            <a:chOff x="1915496" y="2278100"/>
            <a:chExt cx="8088513" cy="2772060"/>
          </a:xfrm>
          <a:solidFill>
            <a:schemeClr val="tx2">
              <a:lumMod val="40000"/>
              <a:lumOff val="60000"/>
            </a:schemeClr>
          </a:solidFill>
        </p:grpSpPr>
        <p:sp>
          <p:nvSpPr>
            <p:cNvPr id="5" name="右矢印 6">
              <a:extLst>
                <a:ext uri="{FF2B5EF4-FFF2-40B4-BE49-F238E27FC236}">
                  <a16:creationId xmlns:a16="http://schemas.microsoft.com/office/drawing/2014/main" id="{CB6C6A55-A751-461C-9C37-19BDD8477142}"/>
                </a:ext>
              </a:extLst>
            </p:cNvPr>
            <p:cNvSpPr/>
            <p:nvPr/>
          </p:nvSpPr>
          <p:spPr>
            <a:xfrm>
              <a:off x="1915496" y="2278100"/>
              <a:ext cx="8088513" cy="2772060"/>
            </a:xfrm>
            <a:prstGeom prst="rightArrow">
              <a:avLst>
                <a:gd name="adj1" fmla="val 60415"/>
                <a:gd name="adj2" fmla="val 50000"/>
              </a:avLst>
            </a:prstGeom>
            <a:solidFill>
              <a:schemeClr val="bg2">
                <a:lumMod val="75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sz="2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25AA74D-3DDB-4DD4-B0BB-2FDF244F161B}"/>
                </a:ext>
              </a:extLst>
            </p:cNvPr>
            <p:cNvSpPr txBox="1"/>
            <p:nvPr/>
          </p:nvSpPr>
          <p:spPr>
            <a:xfrm>
              <a:off x="7757753" y="3197074"/>
              <a:ext cx="1541167" cy="1077218"/>
            </a:xfrm>
            <a:prstGeom prst="rect">
              <a:avLst/>
            </a:prstGeom>
            <a:no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生活の継続</a:t>
              </a:r>
              <a:endParaRPr kumimoji="1" lang="ja-JP" altLang="en-US" sz="2800" dirty="0">
                <a:latin typeface="BIZ UDPゴシック" panose="020B0400000000000000" pitchFamily="50" charset="-128"/>
                <a:ea typeface="BIZ UDPゴシック" panose="020B0400000000000000" pitchFamily="50" charset="-128"/>
              </a:endParaRPr>
            </a:p>
          </p:txBody>
        </p:sp>
      </p:grpSp>
      <p:sp>
        <p:nvSpPr>
          <p:cNvPr id="15" name="矢印: 左カーブ 14">
            <a:extLst>
              <a:ext uri="{FF2B5EF4-FFF2-40B4-BE49-F238E27FC236}">
                <a16:creationId xmlns:a16="http://schemas.microsoft.com/office/drawing/2014/main" id="{CAAB9808-AE00-4C33-961C-69D904CB150D}"/>
              </a:ext>
            </a:extLst>
          </p:cNvPr>
          <p:cNvSpPr/>
          <p:nvPr/>
        </p:nvSpPr>
        <p:spPr>
          <a:xfrm rot="2124375">
            <a:off x="6234223" y="3491171"/>
            <a:ext cx="1230767" cy="3119753"/>
          </a:xfrm>
          <a:prstGeom prst="curvedLeftArrow">
            <a:avLst/>
          </a:prstGeom>
          <a:solidFill>
            <a:srgbClr val="00206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
        <p:nvSpPr>
          <p:cNvPr id="7" name="円/楕円 11">
            <a:extLst>
              <a:ext uri="{FF2B5EF4-FFF2-40B4-BE49-F238E27FC236}">
                <a16:creationId xmlns:a16="http://schemas.microsoft.com/office/drawing/2014/main" id="{3D9EC117-BFBD-461A-AC0F-B422F6AE9003}"/>
              </a:ext>
            </a:extLst>
          </p:cNvPr>
          <p:cNvSpPr/>
          <p:nvPr/>
        </p:nvSpPr>
        <p:spPr>
          <a:xfrm>
            <a:off x="2551469" y="2639765"/>
            <a:ext cx="650673" cy="691204"/>
          </a:xfrm>
          <a:prstGeom prst="ellipse">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
        <p:nvSpPr>
          <p:cNvPr id="8" name="正方形/長方形 7">
            <a:extLst>
              <a:ext uri="{FF2B5EF4-FFF2-40B4-BE49-F238E27FC236}">
                <a16:creationId xmlns:a16="http://schemas.microsoft.com/office/drawing/2014/main" id="{8DE0D8F3-2DC2-4086-BB3E-C17CEFE6A074}"/>
              </a:ext>
            </a:extLst>
          </p:cNvPr>
          <p:cNvSpPr/>
          <p:nvPr/>
        </p:nvSpPr>
        <p:spPr>
          <a:xfrm>
            <a:off x="4310857" y="2477944"/>
            <a:ext cx="3221314" cy="1246008"/>
          </a:xfrm>
          <a:prstGeom prst="rect">
            <a:avLst/>
          </a:prstGeom>
          <a:solidFill>
            <a:srgbClr val="002060"/>
          </a:solidFill>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1" name="矢印: 上 10">
            <a:extLst>
              <a:ext uri="{FF2B5EF4-FFF2-40B4-BE49-F238E27FC236}">
                <a16:creationId xmlns:a16="http://schemas.microsoft.com/office/drawing/2014/main" id="{B5B50E86-F78A-4744-BC81-A5016E03F846}"/>
              </a:ext>
            </a:extLst>
          </p:cNvPr>
          <p:cNvSpPr/>
          <p:nvPr/>
        </p:nvSpPr>
        <p:spPr>
          <a:xfrm>
            <a:off x="2358334" y="3506352"/>
            <a:ext cx="1099335" cy="753200"/>
          </a:xfrm>
          <a:prstGeom prst="upArrow">
            <a:avLst>
              <a:gd name="adj1" fmla="val 25701"/>
              <a:gd name="adj2"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B2D9CA5-74A1-4EE3-82CF-7A97904F4EE0}"/>
              </a:ext>
            </a:extLst>
          </p:cNvPr>
          <p:cNvSpPr/>
          <p:nvPr/>
        </p:nvSpPr>
        <p:spPr>
          <a:xfrm>
            <a:off x="6096000" y="4267721"/>
            <a:ext cx="3887232" cy="1082842"/>
          </a:xfrm>
          <a:prstGeom prst="roundRect">
            <a:avLst/>
          </a:prstGeom>
          <a:ln>
            <a:solidFill>
              <a:schemeClr val="tx1">
                <a:lumMod val="50000"/>
                <a:lumOff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800" dirty="0">
                <a:solidFill>
                  <a:schemeClr val="bg1"/>
                </a:solidFill>
                <a:latin typeface="BIZ UDPゴシック" panose="020B0400000000000000" pitchFamily="50" charset="-128"/>
                <a:ea typeface="BIZ UDPゴシック" panose="020B0400000000000000" pitchFamily="50" charset="-128"/>
              </a:rPr>
              <a:t>利用者の日々の生活</a:t>
            </a:r>
          </a:p>
          <a:p>
            <a:pPr algn="ctr"/>
            <a:r>
              <a:rPr kumimoji="1" lang="ja-JP" altLang="en-US" sz="2800" dirty="0">
                <a:solidFill>
                  <a:schemeClr val="bg1"/>
                </a:solidFill>
                <a:latin typeface="BIZ UDPゴシック" panose="020B0400000000000000" pitchFamily="50" charset="-128"/>
                <a:ea typeface="BIZ UDPゴシック" panose="020B0400000000000000" pitchFamily="50" charset="-128"/>
              </a:rPr>
              <a:t>状況に関する情報</a:t>
            </a:r>
          </a:p>
        </p:txBody>
      </p:sp>
      <p:sp>
        <p:nvSpPr>
          <p:cNvPr id="2" name="テキスト ボックス 1">
            <a:extLst>
              <a:ext uri="{FF2B5EF4-FFF2-40B4-BE49-F238E27FC236}">
                <a16:creationId xmlns:a16="http://schemas.microsoft.com/office/drawing/2014/main" id="{2DF55B58-A4E8-4754-BDC8-3D3389733DBB}"/>
              </a:ext>
            </a:extLst>
          </p:cNvPr>
          <p:cNvSpPr txBox="1"/>
          <p:nvPr/>
        </p:nvSpPr>
        <p:spPr>
          <a:xfrm>
            <a:off x="1233017" y="1175728"/>
            <a:ext cx="3491774" cy="1077218"/>
          </a:xfrm>
          <a:prstGeom prst="rect">
            <a:avLst/>
          </a:prstGeom>
          <a:noFill/>
        </p:spPr>
        <p:txBody>
          <a:bodyPr wrap="square" rtlCol="0">
            <a:spAutoFit/>
          </a:bodyPr>
          <a:lstStyle/>
          <a:p>
            <a:pPr algn="ctr"/>
            <a:r>
              <a:rPr kumimoji="1" lang="ja-JP" altLang="en-US" sz="3200" dirty="0">
                <a:highlight>
                  <a:srgbClr val="FFFF00"/>
                </a:highlight>
                <a:latin typeface="BIZ UDPゴシック" panose="020B0400000000000000" pitchFamily="50" charset="-128"/>
                <a:ea typeface="BIZ UDPゴシック" panose="020B0400000000000000" pitchFamily="50" charset="-128"/>
              </a:rPr>
              <a:t>医者・看護・リハ</a:t>
            </a:r>
          </a:p>
          <a:p>
            <a:pPr algn="ctr"/>
            <a:r>
              <a:rPr kumimoji="1" lang="ja-JP" altLang="en-US" sz="3200" dirty="0">
                <a:highlight>
                  <a:srgbClr val="FFFF00"/>
                </a:highlight>
                <a:latin typeface="BIZ UDPゴシック" panose="020B0400000000000000" pitchFamily="50" charset="-128"/>
                <a:ea typeface="BIZ UDPゴシック" panose="020B0400000000000000" pitchFamily="50" charset="-128"/>
              </a:rPr>
              <a:t>のスタッフ</a:t>
            </a:r>
          </a:p>
        </p:txBody>
      </p:sp>
      <p:sp>
        <p:nvSpPr>
          <p:cNvPr id="3" name="テキスト ボックス 2">
            <a:extLst>
              <a:ext uri="{FF2B5EF4-FFF2-40B4-BE49-F238E27FC236}">
                <a16:creationId xmlns:a16="http://schemas.microsoft.com/office/drawing/2014/main" id="{F56F3C6A-1D3B-48A4-B60D-1FF936F7BCFE}"/>
              </a:ext>
            </a:extLst>
          </p:cNvPr>
          <p:cNvSpPr txBox="1"/>
          <p:nvPr/>
        </p:nvSpPr>
        <p:spPr>
          <a:xfrm>
            <a:off x="3442343" y="278416"/>
            <a:ext cx="5824749"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生活へのかかわり</a:t>
            </a:r>
          </a:p>
        </p:txBody>
      </p:sp>
      <p:grpSp>
        <p:nvGrpSpPr>
          <p:cNvPr id="13" name="グループ化 12">
            <a:extLst>
              <a:ext uri="{FF2B5EF4-FFF2-40B4-BE49-F238E27FC236}">
                <a16:creationId xmlns:a16="http://schemas.microsoft.com/office/drawing/2014/main" id="{19B4CABD-ACCB-4DB5-BC38-45E66F2CDDFE}"/>
              </a:ext>
            </a:extLst>
          </p:cNvPr>
          <p:cNvGrpSpPr/>
          <p:nvPr/>
        </p:nvGrpSpPr>
        <p:grpSpPr>
          <a:xfrm>
            <a:off x="757990" y="4325374"/>
            <a:ext cx="4932947" cy="1809840"/>
            <a:chOff x="806116" y="4217981"/>
            <a:chExt cx="4932947" cy="1809840"/>
          </a:xfrm>
        </p:grpSpPr>
        <p:sp>
          <p:nvSpPr>
            <p:cNvPr id="12" name="楕円 11">
              <a:extLst>
                <a:ext uri="{FF2B5EF4-FFF2-40B4-BE49-F238E27FC236}">
                  <a16:creationId xmlns:a16="http://schemas.microsoft.com/office/drawing/2014/main" id="{342C24B7-0767-4216-97E8-800CFFFB55DB}"/>
                </a:ext>
              </a:extLst>
            </p:cNvPr>
            <p:cNvSpPr/>
            <p:nvPr/>
          </p:nvSpPr>
          <p:spPr>
            <a:xfrm>
              <a:off x="806116" y="4217981"/>
              <a:ext cx="4932947" cy="1809840"/>
            </a:xfrm>
            <a:prstGeom prst="ellipse">
              <a:avLst/>
            </a:prstGeom>
            <a:solidFill>
              <a:schemeClr val="accent5">
                <a:lumMod val="60000"/>
                <a:lumOff val="40000"/>
              </a:schemeClr>
            </a:solidFill>
            <a:ln>
              <a:solidFill>
                <a:schemeClr val="tx1"/>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180ED07-C0A3-4FEF-9877-CF745B3DB89C}"/>
                </a:ext>
              </a:extLst>
            </p:cNvPr>
            <p:cNvSpPr txBox="1"/>
            <p:nvPr/>
          </p:nvSpPr>
          <p:spPr>
            <a:xfrm>
              <a:off x="1622107" y="4532333"/>
              <a:ext cx="3300964" cy="1246495"/>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lnSpc>
                  <a:spcPts val="3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短時間で有効な支援をするためには、何が必要でしょう？</a:t>
              </a:r>
            </a:p>
          </p:txBody>
        </p:sp>
      </p:grpSp>
      <p:sp>
        <p:nvSpPr>
          <p:cNvPr id="9" name="楕円 8">
            <a:extLst>
              <a:ext uri="{FF2B5EF4-FFF2-40B4-BE49-F238E27FC236}">
                <a16:creationId xmlns:a16="http://schemas.microsoft.com/office/drawing/2014/main" id="{268B8C85-3D61-7F03-D860-9ACBB6119B42}"/>
              </a:ext>
            </a:extLst>
          </p:cNvPr>
          <p:cNvSpPr/>
          <p:nvPr/>
        </p:nvSpPr>
        <p:spPr>
          <a:xfrm>
            <a:off x="9697735" y="2178759"/>
            <a:ext cx="2350291" cy="1704193"/>
          </a:xfrm>
          <a:prstGeom prst="ellipse">
            <a:avLst/>
          </a:prstGeom>
          <a:solidFill>
            <a:srgbClr val="00B0F0"/>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highlight>
                  <a:srgbClr val="FFFF00"/>
                </a:highlight>
                <a:latin typeface="BIZ UDPゴシック" panose="020B0400000000000000" pitchFamily="50" charset="-128"/>
                <a:ea typeface="BIZ UDPゴシック" panose="020B0400000000000000" pitchFamily="50" charset="-128"/>
              </a:rPr>
              <a:t>望む生活の実現</a:t>
            </a:r>
          </a:p>
        </p:txBody>
      </p:sp>
      <p:sp>
        <p:nvSpPr>
          <p:cNvPr id="16" name="上下矢印 37">
            <a:extLst>
              <a:ext uri="{FF2B5EF4-FFF2-40B4-BE49-F238E27FC236}">
                <a16:creationId xmlns:a16="http://schemas.microsoft.com/office/drawing/2014/main" id="{54389F5D-2909-1F80-768F-F1EC5972C0C9}"/>
              </a:ext>
            </a:extLst>
          </p:cNvPr>
          <p:cNvSpPr/>
          <p:nvPr/>
        </p:nvSpPr>
        <p:spPr>
          <a:xfrm>
            <a:off x="568436" y="2141031"/>
            <a:ext cx="931814" cy="1779648"/>
          </a:xfrm>
          <a:prstGeom prst="upDown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メイリオ" pitchFamily="50" charset="-128"/>
              </a:rPr>
              <a:t>生活の幅</a:t>
            </a:r>
          </a:p>
        </p:txBody>
      </p:sp>
    </p:spTree>
    <p:extLst>
      <p:ext uri="{BB962C8B-B14F-4D97-AF65-F5344CB8AC3E}">
        <p14:creationId xmlns:p14="http://schemas.microsoft.com/office/powerpoint/2010/main" val="350297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11" grpId="0" animBg="1"/>
      <p:bldP spid="14" grpId="0" animBg="1"/>
      <p:bldP spid="9"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813D172-E2B6-4C45-87BF-99981989E1D6}"/>
              </a:ext>
            </a:extLst>
          </p:cNvPr>
          <p:cNvSpPr txBox="1"/>
          <p:nvPr/>
        </p:nvSpPr>
        <p:spPr>
          <a:xfrm>
            <a:off x="1611085" y="1447800"/>
            <a:ext cx="8969829" cy="1569660"/>
          </a:xfrm>
          <a:prstGeom prst="rect">
            <a:avLst/>
          </a:prstGeom>
          <a:noFill/>
        </p:spPr>
        <p:txBody>
          <a:bodyPr wrap="square" rtlCol="0">
            <a:spAutoFit/>
          </a:bodyPr>
          <a:lstStyle/>
          <a:p>
            <a:pPr algn="just"/>
            <a:r>
              <a:rPr kumimoji="1" lang="ja-JP" altLang="en-US" sz="3200" dirty="0">
                <a:latin typeface="BIZ UDPゴシック" panose="020B0400000000000000" pitchFamily="50" charset="-128"/>
                <a:ea typeface="BIZ UDPゴシック" panose="020B0400000000000000" pitchFamily="50" charset="-128"/>
              </a:rPr>
              <a:t>では、他の専門職に適切な情報を提供するためには支援員にどのような知識や資質が必要でしょうか？</a:t>
            </a:r>
          </a:p>
        </p:txBody>
      </p:sp>
      <p:sp>
        <p:nvSpPr>
          <p:cNvPr id="3" name="矢印: 下 2">
            <a:extLst>
              <a:ext uri="{FF2B5EF4-FFF2-40B4-BE49-F238E27FC236}">
                <a16:creationId xmlns:a16="http://schemas.microsoft.com/office/drawing/2014/main" id="{5E02CCE8-A3F0-4B86-B315-FAAE64CCC55B}"/>
              </a:ext>
            </a:extLst>
          </p:cNvPr>
          <p:cNvSpPr/>
          <p:nvPr/>
        </p:nvSpPr>
        <p:spPr>
          <a:xfrm>
            <a:off x="4416668" y="3212976"/>
            <a:ext cx="3358662" cy="743562"/>
          </a:xfrm>
          <a:prstGeom prst="downArrow">
            <a:avLst/>
          </a:prstGeom>
          <a:solidFill>
            <a:schemeClr val="accent6">
              <a:lumMod val="60000"/>
              <a:lumOff val="40000"/>
            </a:schemeClr>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5652EA4-F694-47E2-96D3-7B603B1B4A03}"/>
              </a:ext>
            </a:extLst>
          </p:cNvPr>
          <p:cNvSpPr txBox="1"/>
          <p:nvPr/>
        </p:nvSpPr>
        <p:spPr>
          <a:xfrm>
            <a:off x="1143000" y="4419600"/>
            <a:ext cx="10181492" cy="1569660"/>
          </a:xfrm>
          <a:prstGeom prst="rect">
            <a:avLst/>
          </a:prstGeom>
          <a:noFill/>
        </p:spPr>
        <p:txBody>
          <a:bodyPr wrap="square" rtlCol="0">
            <a:spAutoFit/>
          </a:bodyPr>
          <a:lstStyle/>
          <a:p>
            <a:pPr algn="just"/>
            <a:r>
              <a:rPr kumimoji="1" lang="ja-JP" altLang="en-US" sz="3200" dirty="0">
                <a:latin typeface="BIZ UDPゴシック" panose="020B0400000000000000" pitchFamily="50" charset="-128"/>
                <a:ea typeface="BIZ UDPゴシック" panose="020B0400000000000000" pitchFamily="50" charset="-128"/>
              </a:rPr>
              <a:t>この部分が弱いので、支援員としての十分な能力を発揮できないでいたのでは。ですから、医療・リハ・福祉用具などのより深い知識の獲得が必要です。</a:t>
            </a:r>
          </a:p>
        </p:txBody>
      </p:sp>
    </p:spTree>
    <p:extLst>
      <p:ext uri="{BB962C8B-B14F-4D97-AF65-F5344CB8AC3E}">
        <p14:creationId xmlns:p14="http://schemas.microsoft.com/office/powerpoint/2010/main" val="7660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AAF23CC-D352-4711-A614-F5AFEC492149}"/>
              </a:ext>
            </a:extLst>
          </p:cNvPr>
          <p:cNvSpPr>
            <a:spLocks noGrp="1"/>
          </p:cNvSpPr>
          <p:nvPr>
            <p:ph type="sldNum" sz="quarter" idx="12"/>
          </p:nvPr>
        </p:nvSpPr>
        <p:spPr/>
        <p:txBody>
          <a:bodyPr/>
          <a:lstStyle/>
          <a:p>
            <a:fld id="{A72C43C9-C29A-4086-B3B4-1F599B556F9C}" type="slidenum">
              <a:rPr kumimoji="1" lang="ja-JP" altLang="en-US" smtClean="0"/>
              <a:t>29</a:t>
            </a:fld>
            <a:endParaRPr kumimoji="1" lang="ja-JP" altLang="en-US"/>
          </a:p>
        </p:txBody>
      </p:sp>
      <p:sp>
        <p:nvSpPr>
          <p:cNvPr id="5" name="テキスト ボックス 4">
            <a:extLst>
              <a:ext uri="{FF2B5EF4-FFF2-40B4-BE49-F238E27FC236}">
                <a16:creationId xmlns:a16="http://schemas.microsoft.com/office/drawing/2014/main" id="{AE23BF81-91B5-4C4A-B93C-5EEA3E7DEF68}"/>
              </a:ext>
            </a:extLst>
          </p:cNvPr>
          <p:cNvSpPr txBox="1"/>
          <p:nvPr/>
        </p:nvSpPr>
        <p:spPr>
          <a:xfrm>
            <a:off x="2819636" y="3429000"/>
            <a:ext cx="6552728" cy="830997"/>
          </a:xfrm>
          <a:prstGeom prst="rect">
            <a:avLst/>
          </a:prstGeom>
          <a:noFill/>
        </p:spPr>
        <p:txBody>
          <a:bodyPr wrap="square" rtlCol="0">
            <a:spAutoFit/>
          </a:bodyPr>
          <a:lstStyle/>
          <a:p>
            <a:r>
              <a:rPr kumimoji="1" lang="ja-JP" altLang="en-US" sz="4800" dirty="0">
                <a:latin typeface="BIZ UDPゴシック" panose="020B0400000000000000" pitchFamily="50" charset="-128"/>
                <a:ea typeface="BIZ UDPゴシック" panose="020B0400000000000000" pitchFamily="50" charset="-128"/>
              </a:rPr>
              <a:t>支援の基本理念の確認</a:t>
            </a:r>
          </a:p>
        </p:txBody>
      </p:sp>
    </p:spTree>
    <p:extLst>
      <p:ext uri="{BB962C8B-B14F-4D97-AF65-F5344CB8AC3E}">
        <p14:creationId xmlns:p14="http://schemas.microsoft.com/office/powerpoint/2010/main" val="4373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7162" y="620688"/>
            <a:ext cx="7050491" cy="1143000"/>
          </a:xfrm>
          <a:effectLst/>
        </p:spPr>
        <p:txBody>
          <a:bodyPr>
            <a:normAutofit/>
          </a:bodyPr>
          <a:lstStyle/>
          <a:p>
            <a:pPr algn="l"/>
            <a:r>
              <a:rPr kumimoji="1" lang="ja-JP" altLang="en-US" sz="4800" dirty="0">
                <a:latin typeface="BIZ UDPゴシック" panose="020B0400000000000000" pitchFamily="50" charset="-128"/>
                <a:ea typeface="BIZ UDPゴシック" panose="020B0400000000000000" pitchFamily="50" charset="-128"/>
                <a:cs typeface="メイリオ" pitchFamily="50" charset="-128"/>
              </a:rPr>
              <a:t>研修のねらいと到達目標</a:t>
            </a:r>
          </a:p>
        </p:txBody>
      </p:sp>
      <p:sp>
        <p:nvSpPr>
          <p:cNvPr id="8" name="下矢印 7"/>
          <p:cNvSpPr/>
          <p:nvPr/>
        </p:nvSpPr>
        <p:spPr>
          <a:xfrm>
            <a:off x="4672055" y="3772707"/>
            <a:ext cx="2847890" cy="648072"/>
          </a:xfrm>
          <a:prstGeom prst="downArrow">
            <a:avLst>
              <a:gd name="adj1" fmla="val 48654"/>
              <a:gd name="adj2" fmla="val 50000"/>
            </a:avLst>
          </a:prstGeom>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
        <p:nvSpPr>
          <p:cNvPr id="3" name="正方形/長方形 2"/>
          <p:cNvSpPr/>
          <p:nvPr/>
        </p:nvSpPr>
        <p:spPr>
          <a:xfrm>
            <a:off x="2351584" y="2128845"/>
            <a:ext cx="7920880" cy="1077218"/>
          </a:xfrm>
          <a:prstGeom prst="rect">
            <a:avLst/>
          </a:prstGeom>
          <a:noFill/>
          <a:effectLst/>
        </p:spPr>
        <p:txBody>
          <a:bodyPr wrap="square">
            <a:spAutoFit/>
          </a:bodyPr>
          <a:lstStyle/>
          <a:p>
            <a:r>
              <a:rPr lang="ja-JP" altLang="en-US" sz="3200" dirty="0">
                <a:latin typeface="BIZ UDPゴシック" panose="020B0400000000000000" pitchFamily="50" charset="-128"/>
                <a:ea typeface="BIZ UDPゴシック" panose="020B0400000000000000" pitchFamily="50" charset="-128"/>
                <a:cs typeface="メイリオ" pitchFamily="50" charset="-128"/>
              </a:rPr>
              <a:t>スーパービジョンの知識と技術を理解する</a:t>
            </a:r>
          </a:p>
          <a:p>
            <a:r>
              <a:rPr lang="ja-JP" altLang="en-US" sz="3200" dirty="0">
                <a:latin typeface="BIZ UDPゴシック" panose="020B0400000000000000" pitchFamily="50" charset="-128"/>
                <a:ea typeface="BIZ UDPゴシック" panose="020B0400000000000000" pitchFamily="50" charset="-128"/>
                <a:cs typeface="メイリオ" pitchFamily="50" charset="-128"/>
              </a:rPr>
              <a:t>スーパーバイザーの役割が実践できる</a:t>
            </a:r>
          </a:p>
        </p:txBody>
      </p:sp>
      <p:sp>
        <p:nvSpPr>
          <p:cNvPr id="4" name="正方形/長方形 3"/>
          <p:cNvSpPr/>
          <p:nvPr/>
        </p:nvSpPr>
        <p:spPr>
          <a:xfrm>
            <a:off x="2351584" y="5121894"/>
            <a:ext cx="8856984" cy="1200329"/>
          </a:xfrm>
          <a:prstGeom prst="rect">
            <a:avLst/>
          </a:prstGeom>
          <a:noFill/>
          <a:effectLst/>
        </p:spPr>
        <p:txBody>
          <a:bodyPr wrap="square">
            <a:spAutoFit/>
          </a:bodyPr>
          <a:lstStyle/>
          <a:p>
            <a:r>
              <a:rPr lang="en-US" altLang="ja-JP" sz="3600" u="sng" dirty="0">
                <a:ln w="0"/>
                <a:solidFill>
                  <a:srgbClr val="002060"/>
                </a:solidFill>
                <a:latin typeface="BIZ UDPゴシック" panose="020B0400000000000000" pitchFamily="50" charset="-128"/>
                <a:ea typeface="BIZ UDPゴシック" panose="020B0400000000000000" pitchFamily="50" charset="-128"/>
                <a:cs typeface="メイリオ" pitchFamily="50" charset="-128"/>
              </a:rPr>
              <a:t>1</a:t>
            </a:r>
            <a:r>
              <a:rPr lang="ja-JP" altLang="en-US" sz="3600" u="sng" dirty="0">
                <a:ln w="0"/>
                <a:solidFill>
                  <a:srgbClr val="002060"/>
                </a:solidFill>
                <a:latin typeface="BIZ UDPゴシック" panose="020B0400000000000000" pitchFamily="50" charset="-128"/>
                <a:ea typeface="BIZ UDPゴシック" panose="020B0400000000000000" pitchFamily="50" charset="-128"/>
                <a:cs typeface="メイリオ" pitchFamily="50" charset="-128"/>
              </a:rPr>
              <a:t>．個人のレベルで相談の実践力のアップ</a:t>
            </a:r>
          </a:p>
          <a:p>
            <a:r>
              <a:rPr lang="en-US" altLang="ja-JP" sz="3600" u="sng" dirty="0">
                <a:ln w="0"/>
                <a:solidFill>
                  <a:srgbClr val="002060"/>
                </a:solidFill>
                <a:latin typeface="BIZ UDPゴシック" panose="020B0400000000000000" pitchFamily="50" charset="-128"/>
                <a:ea typeface="BIZ UDPゴシック" panose="020B0400000000000000" pitchFamily="50" charset="-128"/>
                <a:cs typeface="メイリオ" pitchFamily="50" charset="-128"/>
              </a:rPr>
              <a:t>2</a:t>
            </a:r>
            <a:r>
              <a:rPr lang="ja-JP" altLang="en-US" sz="3600" u="sng" dirty="0">
                <a:ln w="0"/>
                <a:solidFill>
                  <a:srgbClr val="002060"/>
                </a:solidFill>
                <a:latin typeface="BIZ UDPゴシック" panose="020B0400000000000000" pitchFamily="50" charset="-128"/>
                <a:ea typeface="BIZ UDPゴシック" panose="020B0400000000000000" pitchFamily="50" charset="-128"/>
                <a:cs typeface="メイリオ" pitchFamily="50" charset="-128"/>
              </a:rPr>
              <a:t>．支援事業所チームのレベルアップ</a:t>
            </a:r>
          </a:p>
        </p:txBody>
      </p:sp>
      <p:sp>
        <p:nvSpPr>
          <p:cNvPr id="5" name="スライド番号プレースホルダー 4">
            <a:extLst>
              <a:ext uri="{FF2B5EF4-FFF2-40B4-BE49-F238E27FC236}">
                <a16:creationId xmlns:a16="http://schemas.microsoft.com/office/drawing/2014/main" id="{5FE2C36A-74FB-4AE8-A6B6-C276A0DBA075}"/>
              </a:ext>
            </a:extLst>
          </p:cNvPr>
          <p:cNvSpPr>
            <a:spLocks noGrp="1"/>
          </p:cNvSpPr>
          <p:nvPr>
            <p:ph type="sldNum" sz="quarter" idx="12"/>
          </p:nvPr>
        </p:nvSpPr>
        <p:spPr>
          <a:xfrm>
            <a:off x="9120336" y="6322223"/>
            <a:ext cx="2844800" cy="365125"/>
          </a:xfrm>
          <a:effectLst/>
        </p:spPr>
        <p:txBody>
          <a:bodyPr/>
          <a:lstStyle/>
          <a:p>
            <a:fld id="{A72C43C9-C29A-4086-B3B4-1F599B556F9C}" type="slidenum">
              <a:rPr kumimoji="1" lang="ja-JP" altLang="en-US" smtClean="0">
                <a:solidFill>
                  <a:schemeClr val="tx1"/>
                </a:solidFill>
                <a:latin typeface="BIZ UDPゴシック" panose="020B0400000000000000" pitchFamily="50" charset="-128"/>
                <a:ea typeface="BIZ UDPゴシック" panose="020B0400000000000000" pitchFamily="50" charset="-128"/>
              </a:rPr>
              <a:t>3</a:t>
            </a:fld>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85617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3B4C3C0-E67E-41C8-9C70-ED2CD75846E3}"/>
              </a:ext>
            </a:extLst>
          </p:cNvPr>
          <p:cNvSpPr txBox="1"/>
          <p:nvPr/>
        </p:nvSpPr>
        <p:spPr>
          <a:xfrm>
            <a:off x="1048221" y="989646"/>
            <a:ext cx="5989637" cy="831850"/>
          </a:xfrm>
          <a:prstGeom prst="rect">
            <a:avLst/>
          </a:prstGeom>
          <a:noFill/>
        </p:spPr>
        <p:txBody>
          <a:bodyPr>
            <a:spAutoFit/>
          </a:bodyPr>
          <a:lstStyle/>
          <a:p>
            <a:pPr algn="ctr" eaLnBrk="1" fontAlgn="auto" hangingPunct="1">
              <a:spcBef>
                <a:spcPts val="0"/>
              </a:spcBef>
              <a:spcAft>
                <a:spcPts val="0"/>
              </a:spcAft>
              <a:defRPr/>
            </a:pPr>
            <a:r>
              <a:rPr lang="ja-JP" altLang="en-US" sz="4800" dirty="0">
                <a:latin typeface="BIZ UDPゴシック" panose="020B0400000000000000" pitchFamily="50" charset="-128"/>
                <a:ea typeface="BIZ UDPゴシック" panose="020B0400000000000000" pitchFamily="50" charset="-128"/>
              </a:rPr>
              <a:t>自立とは</a:t>
            </a:r>
          </a:p>
        </p:txBody>
      </p:sp>
      <p:sp>
        <p:nvSpPr>
          <p:cNvPr id="5" name="テキスト ボックス 4">
            <a:extLst>
              <a:ext uri="{FF2B5EF4-FFF2-40B4-BE49-F238E27FC236}">
                <a16:creationId xmlns:a16="http://schemas.microsoft.com/office/drawing/2014/main" id="{ED5498F7-2FB4-4081-950D-43B93D0BE87B}"/>
              </a:ext>
            </a:extLst>
          </p:cNvPr>
          <p:cNvSpPr txBox="1"/>
          <p:nvPr/>
        </p:nvSpPr>
        <p:spPr>
          <a:xfrm>
            <a:off x="1055439" y="4293096"/>
            <a:ext cx="10081120" cy="1569660"/>
          </a:xfrm>
          <a:prstGeom prst="rect">
            <a:avLst/>
          </a:prstGeom>
          <a:noFill/>
        </p:spPr>
        <p:txBody>
          <a:bodyPr wrap="square">
            <a:spAutoFit/>
          </a:bodyPr>
          <a:lstStyle/>
          <a:p>
            <a:pPr eaLnBrk="1" fontAlgn="auto" hangingPunct="1">
              <a:spcBef>
                <a:spcPts val="0"/>
              </a:spcBef>
              <a:spcAft>
                <a:spcPts val="0"/>
              </a:spcAft>
              <a:defRPr/>
            </a:pPr>
            <a:r>
              <a:rPr lang="en-US" altLang="ja-JP" sz="3200" dirty="0">
                <a:latin typeface="BIZ UDPゴシック" panose="020B0400000000000000" pitchFamily="50" charset="-128"/>
                <a:ea typeface="BIZ UDPゴシック" panose="020B0400000000000000" pitchFamily="50" charset="-128"/>
              </a:rPr>
              <a:t>1.</a:t>
            </a:r>
            <a:r>
              <a:rPr lang="ja-JP" altLang="en-US" sz="3200" dirty="0">
                <a:latin typeface="BIZ UDPゴシック" panose="020B0400000000000000" pitchFamily="50" charset="-128"/>
                <a:ea typeface="BIZ UDPゴシック" panose="020B0400000000000000" pitchFamily="50" charset="-128"/>
              </a:rPr>
              <a:t>自分が自立していると思っている人：その理由は？</a:t>
            </a:r>
          </a:p>
          <a:p>
            <a:pPr eaLnBrk="1" fontAlgn="auto" hangingPunct="1">
              <a:spcBef>
                <a:spcPts val="0"/>
              </a:spcBef>
              <a:spcAft>
                <a:spcPts val="0"/>
              </a:spcAft>
              <a:defRPr/>
            </a:pPr>
            <a:endParaRPr lang="ja-JP" altLang="en-US" sz="3200" dirty="0">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lang="en-US" altLang="ja-JP" sz="3200" dirty="0">
                <a:latin typeface="BIZ UDPゴシック" panose="020B0400000000000000" pitchFamily="50" charset="-128"/>
                <a:ea typeface="BIZ UDPゴシック" panose="020B0400000000000000" pitchFamily="50" charset="-128"/>
              </a:rPr>
              <a:t>2.</a:t>
            </a:r>
            <a:r>
              <a:rPr lang="ja-JP" altLang="en-US" sz="3200" dirty="0">
                <a:latin typeface="BIZ UDPゴシック" panose="020B0400000000000000" pitchFamily="50" charset="-128"/>
                <a:ea typeface="BIZ UDPゴシック" panose="020B0400000000000000" pitchFamily="50" charset="-128"/>
              </a:rPr>
              <a:t>自分が自立していないと思っている人：その理由は？</a:t>
            </a:r>
          </a:p>
        </p:txBody>
      </p:sp>
      <p:sp>
        <p:nvSpPr>
          <p:cNvPr id="6" name="テキスト ボックス 5">
            <a:extLst>
              <a:ext uri="{FF2B5EF4-FFF2-40B4-BE49-F238E27FC236}">
                <a16:creationId xmlns:a16="http://schemas.microsoft.com/office/drawing/2014/main" id="{556D4143-00DC-433A-87DB-D25EABECFEE0}"/>
              </a:ext>
            </a:extLst>
          </p:cNvPr>
          <p:cNvSpPr txBox="1"/>
          <p:nvPr/>
        </p:nvSpPr>
        <p:spPr>
          <a:xfrm>
            <a:off x="3808164" y="2703353"/>
            <a:ext cx="4575669" cy="707886"/>
          </a:xfrm>
          <a:prstGeom prst="rect">
            <a:avLst/>
          </a:prstGeom>
          <a:noFill/>
        </p:spPr>
        <p:txBody>
          <a:bodyPr wrap="square">
            <a:spAutoFit/>
          </a:bodyPr>
          <a:lstStyle/>
          <a:p>
            <a:pPr algn="ctr" eaLnBrk="1" fontAlgn="auto" hangingPunct="1">
              <a:spcBef>
                <a:spcPts val="0"/>
              </a:spcBef>
              <a:spcAft>
                <a:spcPts val="0"/>
              </a:spcAft>
              <a:defRPr/>
            </a:pPr>
            <a:r>
              <a:rPr lang="ja-JP" altLang="en-US" sz="4000" dirty="0">
                <a:latin typeface="BIZ UDPゴシック" panose="020B0400000000000000" pitchFamily="50" charset="-128"/>
                <a:ea typeface="BIZ UDPゴシック" panose="020B0400000000000000" pitchFamily="50" charset="-128"/>
              </a:rPr>
              <a:t>皆さんに質問です</a:t>
            </a:r>
          </a:p>
        </p:txBody>
      </p:sp>
    </p:spTree>
    <p:extLst>
      <p:ext uri="{BB962C8B-B14F-4D97-AF65-F5344CB8AC3E}">
        <p14:creationId xmlns:p14="http://schemas.microsoft.com/office/powerpoint/2010/main" val="282120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a:extLst>
              <a:ext uri="{FF2B5EF4-FFF2-40B4-BE49-F238E27FC236}">
                <a16:creationId xmlns:a16="http://schemas.microsoft.com/office/drawing/2014/main" id="{F78F1E18-45C7-4630-8B56-6D62D8EFFA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Tx/>
              <a:buNone/>
            </a:pPr>
            <a:fld id="{0CDEDD04-9D6E-4B29-A94C-C02A33877D59}" type="slidenum">
              <a:rPr lang="ja-JP" altLang="en-US" sz="1200">
                <a:solidFill>
                  <a:srgbClr val="898989"/>
                </a:solidFill>
              </a:rPr>
              <a:pPr>
                <a:lnSpc>
                  <a:spcPct val="100000"/>
                </a:lnSpc>
                <a:spcBef>
                  <a:spcPct val="0"/>
                </a:spcBef>
                <a:buFontTx/>
                <a:buNone/>
              </a:pPr>
              <a:t>31</a:t>
            </a:fld>
            <a:endParaRPr lang="ja-JP" altLang="en-US" sz="1200">
              <a:solidFill>
                <a:srgbClr val="898989"/>
              </a:solidFill>
            </a:endParaRPr>
          </a:p>
        </p:txBody>
      </p:sp>
      <p:sp>
        <p:nvSpPr>
          <p:cNvPr id="10" name="ストライプ矢印 9">
            <a:extLst>
              <a:ext uri="{FF2B5EF4-FFF2-40B4-BE49-F238E27FC236}">
                <a16:creationId xmlns:a16="http://schemas.microsoft.com/office/drawing/2014/main" id="{33EC4BEB-D744-45E0-9755-9BEBCE21F32C}"/>
              </a:ext>
            </a:extLst>
          </p:cNvPr>
          <p:cNvSpPr/>
          <p:nvPr/>
        </p:nvSpPr>
        <p:spPr>
          <a:xfrm>
            <a:off x="2885565" y="2515294"/>
            <a:ext cx="571500" cy="1211263"/>
          </a:xfrm>
          <a:prstGeom prst="stripedRightArrow">
            <a:avLst>
              <a:gd name="adj1" fmla="val 32665"/>
              <a:gd name="adj2" fmla="val 37380"/>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ストライプ矢印 10">
            <a:extLst>
              <a:ext uri="{FF2B5EF4-FFF2-40B4-BE49-F238E27FC236}">
                <a16:creationId xmlns:a16="http://schemas.microsoft.com/office/drawing/2014/main" id="{265DB9AC-3048-466F-98AC-43112B59A5EE}"/>
              </a:ext>
            </a:extLst>
          </p:cNvPr>
          <p:cNvSpPr/>
          <p:nvPr/>
        </p:nvSpPr>
        <p:spPr>
          <a:xfrm>
            <a:off x="5420802" y="2493069"/>
            <a:ext cx="571500" cy="1211263"/>
          </a:xfrm>
          <a:prstGeom prst="stripedRightArrow">
            <a:avLst>
              <a:gd name="adj1" fmla="val 32665"/>
              <a:gd name="adj2" fmla="val 37380"/>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テキスト ボックス 16">
            <a:extLst>
              <a:ext uri="{FF2B5EF4-FFF2-40B4-BE49-F238E27FC236}">
                <a16:creationId xmlns:a16="http://schemas.microsoft.com/office/drawing/2014/main" id="{60724F7F-A511-42CA-A681-2A55C60117C7}"/>
              </a:ext>
            </a:extLst>
          </p:cNvPr>
          <p:cNvSpPr txBox="1"/>
          <p:nvPr/>
        </p:nvSpPr>
        <p:spPr>
          <a:xfrm>
            <a:off x="1863395" y="4391219"/>
            <a:ext cx="8062913" cy="954087"/>
          </a:xfrm>
          <a:prstGeom prst="rect">
            <a:avLst/>
          </a:prstGeom>
          <a:noFill/>
        </p:spPr>
        <p:txBody>
          <a:bodyPr>
            <a:spAutoFit/>
          </a:bodyPr>
          <a:lstStyle/>
          <a:p>
            <a:pPr eaLnBrk="1" fontAlgn="auto" hangingPunct="1">
              <a:spcBef>
                <a:spcPts val="0"/>
              </a:spcBef>
              <a:spcAft>
                <a:spcPts val="0"/>
              </a:spcAft>
              <a:defRPr/>
            </a:pPr>
            <a:r>
              <a:rPr lang="ja-JP" altLang="en-US" sz="2800" dirty="0">
                <a:latin typeface="Meiryo UI" pitchFamily="50" charset="-128"/>
                <a:ea typeface="Meiryo UI" pitchFamily="50" charset="-128"/>
                <a:cs typeface="Meiryo UI" pitchFamily="50" charset="-128"/>
              </a:rPr>
              <a:t>人の在り方の基礎を個人に置くと、個がさまざまな能力を身につけて大きくなっていくイメージをいだいてしまう。</a:t>
            </a:r>
          </a:p>
        </p:txBody>
      </p:sp>
      <p:sp>
        <p:nvSpPr>
          <p:cNvPr id="18" name="テキスト ボックス 17">
            <a:extLst>
              <a:ext uri="{FF2B5EF4-FFF2-40B4-BE49-F238E27FC236}">
                <a16:creationId xmlns:a16="http://schemas.microsoft.com/office/drawing/2014/main" id="{F4D80B8D-64B7-44E4-BCC5-71F4095A6912}"/>
              </a:ext>
            </a:extLst>
          </p:cNvPr>
          <p:cNvSpPr txBox="1"/>
          <p:nvPr/>
        </p:nvSpPr>
        <p:spPr>
          <a:xfrm>
            <a:off x="8294111" y="2515294"/>
            <a:ext cx="3518476" cy="1015663"/>
          </a:xfrm>
          <a:prstGeom prst="rect">
            <a:avLst/>
          </a:prstGeom>
          <a:noFill/>
        </p:spPr>
        <p:txBody>
          <a:bodyPr wrap="square">
            <a:spAutoFit/>
          </a:bodyPr>
          <a:lstStyle/>
          <a:p>
            <a:pPr algn="just" eaLnBrk="1" fontAlgn="auto" hangingPunct="1">
              <a:spcBef>
                <a:spcPts val="0"/>
              </a:spcBef>
              <a:spcAft>
                <a:spcPts val="0"/>
              </a:spcAft>
              <a:defRPr/>
            </a:pPr>
            <a:r>
              <a:rPr lang="ja-JP" altLang="en-US" sz="2000" b="1" dirty="0">
                <a:latin typeface="BIZ UDPゴシック" panose="020B0400000000000000" pitchFamily="50" charset="-128"/>
                <a:ea typeface="BIZ UDPゴシック" panose="020B0400000000000000" pitchFamily="50" charset="-128"/>
                <a:cs typeface="Meiryo UI" pitchFamily="50" charset="-128"/>
              </a:rPr>
              <a:t>背景には、人は経験を積むごとに能力を獲得し、人として成長するという暗黙の了解</a:t>
            </a:r>
          </a:p>
        </p:txBody>
      </p:sp>
      <p:sp>
        <p:nvSpPr>
          <p:cNvPr id="5133" name="テキスト ボックス 18">
            <a:extLst>
              <a:ext uri="{FF2B5EF4-FFF2-40B4-BE49-F238E27FC236}">
                <a16:creationId xmlns:a16="http://schemas.microsoft.com/office/drawing/2014/main" id="{5E1A10DF-275A-4167-A756-B01AF4617B13}"/>
              </a:ext>
            </a:extLst>
          </p:cNvPr>
          <p:cNvSpPr txBox="1">
            <a:spLocks noChangeArrowheads="1"/>
          </p:cNvSpPr>
          <p:nvPr/>
        </p:nvSpPr>
        <p:spPr bwMode="auto">
          <a:xfrm>
            <a:off x="1863395" y="5662341"/>
            <a:ext cx="8465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3200" dirty="0">
                <a:latin typeface="BIZ UDPゴシック" panose="020B0400000000000000" pitchFamily="50" charset="-128"/>
                <a:ea typeface="BIZ UDPゴシック" panose="020B0400000000000000" pitchFamily="50" charset="-128"/>
              </a:rPr>
              <a:t>この概念で人は本当に自立するのでしょうか？</a:t>
            </a:r>
          </a:p>
        </p:txBody>
      </p:sp>
      <p:sp>
        <p:nvSpPr>
          <p:cNvPr id="22" name="テキスト ボックス 21">
            <a:extLst>
              <a:ext uri="{FF2B5EF4-FFF2-40B4-BE49-F238E27FC236}">
                <a16:creationId xmlns:a16="http://schemas.microsoft.com/office/drawing/2014/main" id="{3A2E2EB6-8D10-4A45-A40F-1AF2D9BF979E}"/>
              </a:ext>
            </a:extLst>
          </p:cNvPr>
          <p:cNvSpPr txBox="1"/>
          <p:nvPr/>
        </p:nvSpPr>
        <p:spPr>
          <a:xfrm>
            <a:off x="4702328" y="504846"/>
            <a:ext cx="2787344" cy="707886"/>
          </a:xfrm>
          <a:prstGeom prst="rect">
            <a:avLst/>
          </a:prstGeom>
          <a:noFill/>
        </p:spPr>
        <p:txBody>
          <a:bodyPr wrap="square">
            <a:spAutoFit/>
          </a:bodyPr>
          <a:lstStyle/>
          <a:p>
            <a:pPr algn="ctr" eaLnBrk="1" fontAlgn="auto" hangingPunct="1">
              <a:spcBef>
                <a:spcPts val="0"/>
              </a:spcBef>
              <a:spcAft>
                <a:spcPts val="0"/>
              </a:spcAft>
              <a:defRPr/>
            </a:pPr>
            <a:r>
              <a:rPr lang="ja-JP" altLang="en-US" sz="4000" dirty="0">
                <a:latin typeface="BIZ UDPゴシック" panose="020B0400000000000000" pitchFamily="50" charset="-128"/>
                <a:ea typeface="BIZ UDPゴシック" panose="020B0400000000000000" pitchFamily="50" charset="-128"/>
              </a:rPr>
              <a:t>自立とは</a:t>
            </a:r>
          </a:p>
        </p:txBody>
      </p:sp>
      <p:grpSp>
        <p:nvGrpSpPr>
          <p:cNvPr id="12" name="グループ化 11">
            <a:extLst>
              <a:ext uri="{FF2B5EF4-FFF2-40B4-BE49-F238E27FC236}">
                <a16:creationId xmlns:a16="http://schemas.microsoft.com/office/drawing/2014/main" id="{E82747E5-6F73-66D1-35BB-C46F218958D2}"/>
              </a:ext>
            </a:extLst>
          </p:cNvPr>
          <p:cNvGrpSpPr/>
          <p:nvPr/>
        </p:nvGrpSpPr>
        <p:grpSpPr>
          <a:xfrm>
            <a:off x="1792008" y="2366265"/>
            <a:ext cx="895350" cy="1230313"/>
            <a:chOff x="1792008" y="2366265"/>
            <a:chExt cx="895350" cy="1230313"/>
          </a:xfrm>
        </p:grpSpPr>
        <p:sp>
          <p:nvSpPr>
            <p:cNvPr id="16" name="正方形/長方形 15">
              <a:extLst>
                <a:ext uri="{FF2B5EF4-FFF2-40B4-BE49-F238E27FC236}">
                  <a16:creationId xmlns:a16="http://schemas.microsoft.com/office/drawing/2014/main" id="{2C68CCF8-9A11-48FF-901E-45A6B72C8897}"/>
                </a:ext>
              </a:extLst>
            </p:cNvPr>
            <p:cNvSpPr/>
            <p:nvPr/>
          </p:nvSpPr>
          <p:spPr>
            <a:xfrm>
              <a:off x="1792008" y="2366265"/>
              <a:ext cx="895350" cy="1230313"/>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ja-JP" altLang="en-US"/>
            </a:p>
          </p:txBody>
        </p:sp>
        <p:pic>
          <p:nvPicPr>
            <p:cNvPr id="7" name="図 6" descr="図形&#10;&#10;低い精度で自動的に生成された説明">
              <a:extLst>
                <a:ext uri="{FF2B5EF4-FFF2-40B4-BE49-F238E27FC236}">
                  <a16:creationId xmlns:a16="http://schemas.microsoft.com/office/drawing/2014/main" id="{22F4B84D-6A72-7C39-DA1C-66F7E3A7506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08976" y="2550570"/>
              <a:ext cx="481110" cy="962219"/>
            </a:xfrm>
            <a:prstGeom prst="rect">
              <a:avLst/>
            </a:prstGeom>
          </p:spPr>
        </p:pic>
      </p:grpSp>
      <p:grpSp>
        <p:nvGrpSpPr>
          <p:cNvPr id="14" name="グループ化 13">
            <a:extLst>
              <a:ext uri="{FF2B5EF4-FFF2-40B4-BE49-F238E27FC236}">
                <a16:creationId xmlns:a16="http://schemas.microsoft.com/office/drawing/2014/main" id="{774CF5C7-4A6C-381D-41F1-8D1B2F898F87}"/>
              </a:ext>
            </a:extLst>
          </p:cNvPr>
          <p:cNvGrpSpPr/>
          <p:nvPr/>
        </p:nvGrpSpPr>
        <p:grpSpPr>
          <a:xfrm>
            <a:off x="3901769" y="1980226"/>
            <a:ext cx="1219200" cy="1983438"/>
            <a:chOff x="3901769" y="1980226"/>
            <a:chExt cx="1219200" cy="1983438"/>
          </a:xfrm>
        </p:grpSpPr>
        <p:sp>
          <p:nvSpPr>
            <p:cNvPr id="15" name="正方形/長方形 14">
              <a:extLst>
                <a:ext uri="{FF2B5EF4-FFF2-40B4-BE49-F238E27FC236}">
                  <a16:creationId xmlns:a16="http://schemas.microsoft.com/office/drawing/2014/main" id="{679F2C2C-D5ED-4DAA-BECC-A67F9B18515A}"/>
                </a:ext>
              </a:extLst>
            </p:cNvPr>
            <p:cNvSpPr/>
            <p:nvPr/>
          </p:nvSpPr>
          <p:spPr>
            <a:xfrm>
              <a:off x="3901769" y="1980226"/>
              <a:ext cx="1219200" cy="1983438"/>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ja-JP" altLang="en-US"/>
            </a:p>
          </p:txBody>
        </p:sp>
        <p:pic>
          <p:nvPicPr>
            <p:cNvPr id="21" name="図 20" descr="図形&#10;&#10;低い精度で自動的に生成された説明">
              <a:extLst>
                <a:ext uri="{FF2B5EF4-FFF2-40B4-BE49-F238E27FC236}">
                  <a16:creationId xmlns:a16="http://schemas.microsoft.com/office/drawing/2014/main" id="{C5095FEA-5A5D-6A62-2D9B-AEC3C946B2B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46593" y="2289466"/>
              <a:ext cx="729551" cy="1459100"/>
            </a:xfrm>
            <a:prstGeom prst="rect">
              <a:avLst/>
            </a:prstGeom>
          </p:spPr>
        </p:pic>
      </p:grpSp>
      <p:grpSp>
        <p:nvGrpSpPr>
          <p:cNvPr id="19" name="グループ化 18">
            <a:extLst>
              <a:ext uri="{FF2B5EF4-FFF2-40B4-BE49-F238E27FC236}">
                <a16:creationId xmlns:a16="http://schemas.microsoft.com/office/drawing/2014/main" id="{BE1A2FAC-9AE1-7A0A-3798-CF9272CB4C9D}"/>
              </a:ext>
            </a:extLst>
          </p:cNvPr>
          <p:cNvGrpSpPr/>
          <p:nvPr/>
        </p:nvGrpSpPr>
        <p:grpSpPr>
          <a:xfrm>
            <a:off x="6360911" y="1823839"/>
            <a:ext cx="1643062" cy="2181225"/>
            <a:chOff x="6360911" y="1823839"/>
            <a:chExt cx="1643062" cy="2181225"/>
          </a:xfrm>
        </p:grpSpPr>
        <p:sp>
          <p:nvSpPr>
            <p:cNvPr id="13" name="正方形/長方形 12">
              <a:extLst>
                <a:ext uri="{FF2B5EF4-FFF2-40B4-BE49-F238E27FC236}">
                  <a16:creationId xmlns:a16="http://schemas.microsoft.com/office/drawing/2014/main" id="{CA64330F-2318-4844-9219-E93B0BD40BC1}"/>
                </a:ext>
              </a:extLst>
            </p:cNvPr>
            <p:cNvSpPr/>
            <p:nvPr/>
          </p:nvSpPr>
          <p:spPr>
            <a:xfrm>
              <a:off x="6360911" y="1823839"/>
              <a:ext cx="1643062" cy="2181225"/>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ja-JP" altLang="en-US"/>
            </a:p>
          </p:txBody>
        </p:sp>
        <p:pic>
          <p:nvPicPr>
            <p:cNvPr id="23" name="図 22" descr="図形&#10;&#10;低い精度で自動的に生成された説明">
              <a:extLst>
                <a:ext uri="{FF2B5EF4-FFF2-40B4-BE49-F238E27FC236}">
                  <a16:creationId xmlns:a16="http://schemas.microsoft.com/office/drawing/2014/main" id="{CFAC4A72-4935-53DE-606B-B84881C5F8A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34270" y="1924481"/>
              <a:ext cx="995948" cy="199189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Effect transition="in" filter="fade">
                                      <p:cBhvr>
                                        <p:cTn id="25"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18" grpId="0"/>
      <p:bldP spid="51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楕円 11">
            <a:extLst>
              <a:ext uri="{FF2B5EF4-FFF2-40B4-BE49-F238E27FC236}">
                <a16:creationId xmlns:a16="http://schemas.microsoft.com/office/drawing/2014/main" id="{F58AB7DA-3D99-40F8-AD6D-2FCA7DCAF733}"/>
              </a:ext>
            </a:extLst>
          </p:cNvPr>
          <p:cNvSpPr/>
          <p:nvPr/>
        </p:nvSpPr>
        <p:spPr>
          <a:xfrm>
            <a:off x="6722605" y="836712"/>
            <a:ext cx="4110241" cy="55196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2320435-796E-445A-8302-534D0779A535}"/>
              </a:ext>
            </a:extLst>
          </p:cNvPr>
          <p:cNvSpPr>
            <a:spLocks noGrp="1"/>
          </p:cNvSpPr>
          <p:nvPr>
            <p:ph type="sldNum" sz="quarter" idx="12"/>
          </p:nvPr>
        </p:nvSpPr>
        <p:spPr/>
        <p:txBody>
          <a:bodyPr/>
          <a:lstStyle/>
          <a:p>
            <a:fld id="{A72C43C9-C29A-4086-B3B4-1F599B556F9C}" type="slidenum">
              <a:rPr kumimoji="1" lang="ja-JP" altLang="en-US" smtClean="0"/>
              <a:t>32</a:t>
            </a:fld>
            <a:endParaRPr kumimoji="1" lang="ja-JP" altLang="en-US"/>
          </a:p>
        </p:txBody>
      </p:sp>
      <p:pic>
        <p:nvPicPr>
          <p:cNvPr id="6" name="図 5" descr="アイコン&#10;&#10;自動的に生成された説明">
            <a:extLst>
              <a:ext uri="{FF2B5EF4-FFF2-40B4-BE49-F238E27FC236}">
                <a16:creationId xmlns:a16="http://schemas.microsoft.com/office/drawing/2014/main" id="{6F0F555B-0B68-48FA-95D2-2BA4472A2EF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72795" y="1518253"/>
            <a:ext cx="3575344" cy="4293096"/>
          </a:xfrm>
          <a:prstGeom prst="rect">
            <a:avLst/>
          </a:prstGeom>
        </p:spPr>
      </p:pic>
      <p:grpSp>
        <p:nvGrpSpPr>
          <p:cNvPr id="11" name="グループ化 10">
            <a:extLst>
              <a:ext uri="{FF2B5EF4-FFF2-40B4-BE49-F238E27FC236}">
                <a16:creationId xmlns:a16="http://schemas.microsoft.com/office/drawing/2014/main" id="{38E791E1-7E88-4E2F-827B-DBA0104077C7}"/>
              </a:ext>
            </a:extLst>
          </p:cNvPr>
          <p:cNvGrpSpPr/>
          <p:nvPr/>
        </p:nvGrpSpPr>
        <p:grpSpPr>
          <a:xfrm>
            <a:off x="1174558" y="1823550"/>
            <a:ext cx="3016239" cy="3682502"/>
            <a:chOff x="1135545" y="2395911"/>
            <a:chExt cx="3016239" cy="3682502"/>
          </a:xfrm>
        </p:grpSpPr>
        <p:sp>
          <p:nvSpPr>
            <p:cNvPr id="9" name="楕円 8">
              <a:extLst>
                <a:ext uri="{FF2B5EF4-FFF2-40B4-BE49-F238E27FC236}">
                  <a16:creationId xmlns:a16="http://schemas.microsoft.com/office/drawing/2014/main" id="{D54D1122-BC8D-4254-B4AA-D5DCF5E359F4}"/>
                </a:ext>
              </a:extLst>
            </p:cNvPr>
            <p:cNvSpPr/>
            <p:nvPr/>
          </p:nvSpPr>
          <p:spPr>
            <a:xfrm>
              <a:off x="1135545" y="2395911"/>
              <a:ext cx="3016239" cy="36825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挿絵 が含まれている画像&#10;&#10;自動的に生成された説明">
              <a:extLst>
                <a:ext uri="{FF2B5EF4-FFF2-40B4-BE49-F238E27FC236}">
                  <a16:creationId xmlns:a16="http://schemas.microsoft.com/office/drawing/2014/main" id="{48C18EF6-A144-40D4-9976-0B754AFFFB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951490" y="2845567"/>
              <a:ext cx="1384347" cy="2783190"/>
            </a:xfrm>
            <a:prstGeom prst="rect">
              <a:avLst/>
            </a:prstGeom>
          </p:spPr>
        </p:pic>
      </p:grpSp>
      <p:sp>
        <p:nvSpPr>
          <p:cNvPr id="10" name="矢印: 右 9">
            <a:extLst>
              <a:ext uri="{FF2B5EF4-FFF2-40B4-BE49-F238E27FC236}">
                <a16:creationId xmlns:a16="http://schemas.microsoft.com/office/drawing/2014/main" id="{3515DA27-95B6-4B03-84F2-64C47E263EBD}"/>
              </a:ext>
            </a:extLst>
          </p:cNvPr>
          <p:cNvSpPr/>
          <p:nvPr/>
        </p:nvSpPr>
        <p:spPr>
          <a:xfrm>
            <a:off x="4675346" y="2273206"/>
            <a:ext cx="1562709" cy="2803227"/>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成長</a:t>
            </a:r>
          </a:p>
        </p:txBody>
      </p:sp>
      <p:sp>
        <p:nvSpPr>
          <p:cNvPr id="13" name="テキスト ボックス 12">
            <a:extLst>
              <a:ext uri="{FF2B5EF4-FFF2-40B4-BE49-F238E27FC236}">
                <a16:creationId xmlns:a16="http://schemas.microsoft.com/office/drawing/2014/main" id="{5760ECF5-3665-4C0E-B25A-1FBE96B18E6F}"/>
              </a:ext>
            </a:extLst>
          </p:cNvPr>
          <p:cNvSpPr txBox="1"/>
          <p:nvPr/>
        </p:nvSpPr>
        <p:spPr>
          <a:xfrm>
            <a:off x="3401581" y="421213"/>
            <a:ext cx="4110241" cy="830997"/>
          </a:xfrm>
          <a:prstGeom prst="rect">
            <a:avLst/>
          </a:prstGeom>
          <a:noFill/>
        </p:spPr>
        <p:txBody>
          <a:bodyPr wrap="square" rtlCol="0">
            <a:spAutoFit/>
          </a:bodyPr>
          <a:lstStyle/>
          <a:p>
            <a:pPr algn="ctr"/>
            <a:r>
              <a:rPr kumimoji="1" lang="ja-JP" altLang="en-US" sz="4800" dirty="0">
                <a:latin typeface="BIZ UDPゴシック" panose="020B0400000000000000" pitchFamily="50" charset="-128"/>
                <a:ea typeface="BIZ UDPゴシック" panose="020B0400000000000000" pitchFamily="50" charset="-128"/>
              </a:rPr>
              <a:t>自立と成長</a:t>
            </a:r>
          </a:p>
        </p:txBody>
      </p:sp>
      <p:sp>
        <p:nvSpPr>
          <p:cNvPr id="14" name="テキスト ボックス 13">
            <a:extLst>
              <a:ext uri="{FF2B5EF4-FFF2-40B4-BE49-F238E27FC236}">
                <a16:creationId xmlns:a16="http://schemas.microsoft.com/office/drawing/2014/main" id="{A74ABFF4-F52F-40CE-AA58-A18DD7978C24}"/>
              </a:ext>
            </a:extLst>
          </p:cNvPr>
          <p:cNvSpPr txBox="1"/>
          <p:nvPr/>
        </p:nvSpPr>
        <p:spPr>
          <a:xfrm>
            <a:off x="2727698" y="5551692"/>
            <a:ext cx="5458003" cy="830997"/>
          </a:xfrm>
          <a:prstGeom prst="rect">
            <a:avLst/>
          </a:prstGeom>
          <a:noFill/>
        </p:spPr>
        <p:txBody>
          <a:bodyPr wrap="squar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個を基礎に成長を考えているので自立も個を基礎に考えているのでは</a:t>
            </a:r>
          </a:p>
        </p:txBody>
      </p:sp>
    </p:spTree>
    <p:extLst>
      <p:ext uri="{BB962C8B-B14F-4D97-AF65-F5344CB8AC3E}">
        <p14:creationId xmlns:p14="http://schemas.microsoft.com/office/powerpoint/2010/main" val="236965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楕円 10">
            <a:extLst>
              <a:ext uri="{FF2B5EF4-FFF2-40B4-BE49-F238E27FC236}">
                <a16:creationId xmlns:a16="http://schemas.microsoft.com/office/drawing/2014/main" id="{A412E6A1-CD48-BFFD-F861-EB6470900EF5}"/>
              </a:ext>
            </a:extLst>
          </p:cNvPr>
          <p:cNvSpPr/>
          <p:nvPr/>
        </p:nvSpPr>
        <p:spPr>
          <a:xfrm>
            <a:off x="1487488" y="3594407"/>
            <a:ext cx="8496944" cy="3152288"/>
          </a:xfrm>
          <a:prstGeom prst="ellipse">
            <a:avLst/>
          </a:prstGeom>
          <a:gradFill>
            <a:gsLst>
              <a:gs pos="0">
                <a:schemeClr val="accent1">
                  <a:lumMod val="5000"/>
                  <a:lumOff val="95000"/>
                  <a:alpha val="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39D8C4A-E441-46F3-8C93-4CB24FE7D723}"/>
              </a:ext>
            </a:extLst>
          </p:cNvPr>
          <p:cNvSpPr>
            <a:spLocks noGrp="1"/>
          </p:cNvSpPr>
          <p:nvPr>
            <p:ph type="sldNum" sz="quarter" idx="12"/>
          </p:nvPr>
        </p:nvSpPr>
        <p:spPr/>
        <p:txBody>
          <a:bodyPr/>
          <a:lstStyle/>
          <a:p>
            <a:fld id="{A72C43C9-C29A-4086-B3B4-1F599B556F9C}" type="slidenum">
              <a:rPr kumimoji="1" lang="ja-JP" altLang="en-US" smtClean="0"/>
              <a:t>33</a:t>
            </a:fld>
            <a:endParaRPr kumimoji="1" lang="ja-JP" altLang="en-US"/>
          </a:p>
        </p:txBody>
      </p:sp>
      <p:sp>
        <p:nvSpPr>
          <p:cNvPr id="5" name="テキスト ボックス 4">
            <a:extLst>
              <a:ext uri="{FF2B5EF4-FFF2-40B4-BE49-F238E27FC236}">
                <a16:creationId xmlns:a16="http://schemas.microsoft.com/office/drawing/2014/main" id="{FA0D5E8B-DC8F-48A7-A6C8-DB3D18F54E4C}"/>
              </a:ext>
            </a:extLst>
          </p:cNvPr>
          <p:cNvSpPr txBox="1"/>
          <p:nvPr/>
        </p:nvSpPr>
        <p:spPr>
          <a:xfrm>
            <a:off x="2548240" y="980728"/>
            <a:ext cx="7095519" cy="707886"/>
          </a:xfrm>
          <a:prstGeom prst="rect">
            <a:avLst/>
          </a:prstGeom>
          <a:noFill/>
        </p:spPr>
        <p:txBody>
          <a:bodyPr wrap="square">
            <a:spAutoFit/>
          </a:bodyPr>
          <a:lstStyle/>
          <a:p>
            <a:pPr algn="ctr" eaLnBrk="1" fontAlgn="auto" hangingPunct="1">
              <a:spcBef>
                <a:spcPts val="0"/>
              </a:spcBef>
              <a:spcAft>
                <a:spcPts val="0"/>
              </a:spcAft>
              <a:defRPr/>
            </a:pPr>
            <a:r>
              <a:rPr lang="ja-JP" altLang="en-US" sz="4000" dirty="0">
                <a:latin typeface="BIZ UDPゴシック" panose="020B0400000000000000" pitchFamily="50" charset="-128"/>
                <a:ea typeface="BIZ UDPゴシック" panose="020B0400000000000000" pitchFamily="50" charset="-128"/>
              </a:rPr>
              <a:t>自立した人とはどんな人</a:t>
            </a:r>
          </a:p>
        </p:txBody>
      </p:sp>
      <p:sp>
        <p:nvSpPr>
          <p:cNvPr id="6" name="テキスト ボックス 5">
            <a:extLst>
              <a:ext uri="{FF2B5EF4-FFF2-40B4-BE49-F238E27FC236}">
                <a16:creationId xmlns:a16="http://schemas.microsoft.com/office/drawing/2014/main" id="{1371AA59-544D-419C-90A0-47E4D6C191FB}"/>
              </a:ext>
            </a:extLst>
          </p:cNvPr>
          <p:cNvSpPr txBox="1"/>
          <p:nvPr/>
        </p:nvSpPr>
        <p:spPr>
          <a:xfrm>
            <a:off x="1019434" y="2211595"/>
            <a:ext cx="10153129" cy="1077218"/>
          </a:xfrm>
          <a:prstGeom prst="rect">
            <a:avLst/>
          </a:prstGeom>
          <a:no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みなさんが考えている自立している人はどんな人ですか。</a:t>
            </a:r>
          </a:p>
          <a:p>
            <a:pPr algn="ctr"/>
            <a:r>
              <a:rPr kumimoji="1" lang="ja-JP" altLang="en-US" sz="3200" dirty="0">
                <a:latin typeface="BIZ UDPゴシック" panose="020B0400000000000000" pitchFamily="50" charset="-128"/>
                <a:ea typeface="BIZ UDPゴシック" panose="020B0400000000000000" pitchFamily="50" charset="-128"/>
              </a:rPr>
              <a:t>そのような人がいれば、あげてみて下さい</a:t>
            </a:r>
          </a:p>
        </p:txBody>
      </p:sp>
      <p:pic>
        <p:nvPicPr>
          <p:cNvPr id="10" name="図 9" descr="図形&#10;&#10;低い精度で自動的に生成された説明">
            <a:extLst>
              <a:ext uri="{FF2B5EF4-FFF2-40B4-BE49-F238E27FC236}">
                <a16:creationId xmlns:a16="http://schemas.microsoft.com/office/drawing/2014/main" id="{326C82F6-5E2C-8CB1-BF53-0064C34303E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87065" y="3901829"/>
            <a:ext cx="1243504" cy="2487005"/>
          </a:xfrm>
          <a:prstGeom prst="rect">
            <a:avLst/>
          </a:prstGeom>
        </p:spPr>
      </p:pic>
      <p:sp>
        <p:nvSpPr>
          <p:cNvPr id="12" name="テキスト ボックス 11">
            <a:extLst>
              <a:ext uri="{FF2B5EF4-FFF2-40B4-BE49-F238E27FC236}">
                <a16:creationId xmlns:a16="http://schemas.microsoft.com/office/drawing/2014/main" id="{D3E2A63F-6829-0875-FF53-344550BBB5FD}"/>
              </a:ext>
            </a:extLst>
          </p:cNvPr>
          <p:cNvSpPr txBox="1"/>
          <p:nvPr/>
        </p:nvSpPr>
        <p:spPr>
          <a:xfrm>
            <a:off x="4220341" y="4545166"/>
            <a:ext cx="4395939" cy="1200329"/>
          </a:xfrm>
          <a:prstGeom prst="rect">
            <a:avLst/>
          </a:prstGeom>
          <a:noFill/>
        </p:spPr>
        <p:txBody>
          <a:bodyPr wrap="square" rtlCol="0">
            <a:spAutoFit/>
          </a:bodyPr>
          <a:lstStyle/>
          <a:p>
            <a:pPr algn="just"/>
            <a:r>
              <a:rPr kumimoji="1" lang="ja-JP" altLang="en-US" sz="2400" b="1" dirty="0">
                <a:latin typeface="BIZ UDPゴシック" panose="020B0400000000000000" pitchFamily="50" charset="-128"/>
                <a:ea typeface="BIZ UDPゴシック" panose="020B0400000000000000" pitchFamily="50" charset="-128"/>
              </a:rPr>
              <a:t>皆さんのイメージは自分のことは全て自分でする人が自立している人ではないですか？</a:t>
            </a:r>
          </a:p>
        </p:txBody>
      </p:sp>
    </p:spTree>
    <p:extLst>
      <p:ext uri="{BB962C8B-B14F-4D97-AF65-F5344CB8AC3E}">
        <p14:creationId xmlns:p14="http://schemas.microsoft.com/office/powerpoint/2010/main" val="4281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E8031C4-0501-38F1-F7E1-875B8D833945}"/>
              </a:ext>
            </a:extLst>
          </p:cNvPr>
          <p:cNvSpPr>
            <a:spLocks noGrp="1"/>
          </p:cNvSpPr>
          <p:nvPr>
            <p:ph type="sldNum" sz="quarter" idx="12"/>
          </p:nvPr>
        </p:nvSpPr>
        <p:spPr/>
        <p:txBody>
          <a:bodyPr/>
          <a:lstStyle/>
          <a:p>
            <a:fld id="{A72C43C9-C29A-4086-B3B4-1F599B556F9C}" type="slidenum">
              <a:rPr kumimoji="1" lang="ja-JP" altLang="en-US" smtClean="0"/>
              <a:t>34</a:t>
            </a:fld>
            <a:endParaRPr kumimoji="1" lang="ja-JP" altLang="en-US"/>
          </a:p>
        </p:txBody>
      </p:sp>
      <p:pic>
        <p:nvPicPr>
          <p:cNvPr id="7" name="図 6" descr="図形&#10;&#10;低い精度で自動的に生成された説明">
            <a:extLst>
              <a:ext uri="{FF2B5EF4-FFF2-40B4-BE49-F238E27FC236}">
                <a16:creationId xmlns:a16="http://schemas.microsoft.com/office/drawing/2014/main" id="{0D199C27-5F0D-D775-F74D-9E04FD329B8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23592" y="1844822"/>
            <a:ext cx="1512168" cy="3024333"/>
          </a:xfrm>
          <a:prstGeom prst="rect">
            <a:avLst/>
          </a:prstGeom>
        </p:spPr>
      </p:pic>
      <p:sp>
        <p:nvSpPr>
          <p:cNvPr id="8" name="テキスト ボックス 7">
            <a:extLst>
              <a:ext uri="{FF2B5EF4-FFF2-40B4-BE49-F238E27FC236}">
                <a16:creationId xmlns:a16="http://schemas.microsoft.com/office/drawing/2014/main" id="{51B124FD-1DA4-BE6A-D916-2276B8DCAF25}"/>
              </a:ext>
            </a:extLst>
          </p:cNvPr>
          <p:cNvSpPr txBox="1"/>
          <p:nvPr/>
        </p:nvSpPr>
        <p:spPr>
          <a:xfrm>
            <a:off x="1199456" y="4869156"/>
            <a:ext cx="4104456" cy="1323439"/>
          </a:xfrm>
          <a:prstGeom prst="rect">
            <a:avLst/>
          </a:prstGeom>
          <a:solidFill>
            <a:schemeClr val="accent2">
              <a:lumMod val="40000"/>
              <a:lumOff val="60000"/>
            </a:schemeClr>
          </a:solidFill>
          <a:ln>
            <a:solidFill>
              <a:schemeClr val="tx1">
                <a:lumMod val="65000"/>
                <a:lumOff val="35000"/>
              </a:schemeClr>
            </a:solidFill>
          </a:ln>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自立の概念を考える場合、個を基礎に考えれば、個がさまざまな能力を身につけて、自立していくことになる。</a:t>
            </a:r>
          </a:p>
        </p:txBody>
      </p:sp>
      <p:sp>
        <p:nvSpPr>
          <p:cNvPr id="9" name="矢印: 右 8">
            <a:extLst>
              <a:ext uri="{FF2B5EF4-FFF2-40B4-BE49-F238E27FC236}">
                <a16:creationId xmlns:a16="http://schemas.microsoft.com/office/drawing/2014/main" id="{A55C7534-8586-5975-D3F6-CB941C2126DA}"/>
              </a:ext>
            </a:extLst>
          </p:cNvPr>
          <p:cNvSpPr/>
          <p:nvPr/>
        </p:nvSpPr>
        <p:spPr>
          <a:xfrm>
            <a:off x="5136652" y="2652505"/>
            <a:ext cx="815332" cy="1323439"/>
          </a:xfrm>
          <a:prstGeom prst="rightArrow">
            <a:avLst>
              <a:gd name="adj1" fmla="val 37676"/>
              <a:gd name="adj2" fmla="val 4531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latin typeface="BIZ UDPゴシック" panose="020B0400000000000000" pitchFamily="50" charset="-128"/>
              <a:ea typeface="BIZ UDPゴシック" panose="020B0400000000000000" pitchFamily="50" charset="-128"/>
            </a:endParaRPr>
          </a:p>
        </p:txBody>
      </p:sp>
      <p:pic>
        <p:nvPicPr>
          <p:cNvPr id="10" name="図 9" descr="図形&#10;&#10;低い精度で自動的に生成された説明">
            <a:extLst>
              <a:ext uri="{FF2B5EF4-FFF2-40B4-BE49-F238E27FC236}">
                <a16:creationId xmlns:a16="http://schemas.microsoft.com/office/drawing/2014/main" id="{8C383801-7FCF-D357-05B7-D7884342968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2064" y="1112550"/>
            <a:ext cx="2232248" cy="4464491"/>
          </a:xfrm>
          <a:prstGeom prst="rect">
            <a:avLst/>
          </a:prstGeom>
        </p:spPr>
      </p:pic>
      <p:sp>
        <p:nvSpPr>
          <p:cNvPr id="11" name="テキスト ボックス 10">
            <a:extLst>
              <a:ext uri="{FF2B5EF4-FFF2-40B4-BE49-F238E27FC236}">
                <a16:creationId xmlns:a16="http://schemas.microsoft.com/office/drawing/2014/main" id="{99D4D2B8-2A28-1378-A23A-9CCF7F67A6D9}"/>
              </a:ext>
            </a:extLst>
          </p:cNvPr>
          <p:cNvSpPr txBox="1"/>
          <p:nvPr/>
        </p:nvSpPr>
        <p:spPr>
          <a:xfrm>
            <a:off x="6312024" y="5710020"/>
            <a:ext cx="4104456" cy="707886"/>
          </a:xfrm>
          <a:prstGeom prst="rect">
            <a:avLst/>
          </a:prstGeom>
          <a:solidFill>
            <a:schemeClr val="accent2">
              <a:lumMod val="40000"/>
              <a:lumOff val="60000"/>
            </a:schemeClr>
          </a:solid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さまざまな能力を身につけていくことで成長する。</a:t>
            </a:r>
          </a:p>
        </p:txBody>
      </p:sp>
      <p:sp>
        <p:nvSpPr>
          <p:cNvPr id="12" name="テキスト ボックス 11">
            <a:extLst>
              <a:ext uri="{FF2B5EF4-FFF2-40B4-BE49-F238E27FC236}">
                <a16:creationId xmlns:a16="http://schemas.microsoft.com/office/drawing/2014/main" id="{B2F28F7C-7DF8-5988-2171-4DD202959F25}"/>
              </a:ext>
            </a:extLst>
          </p:cNvPr>
          <p:cNvSpPr txBox="1"/>
          <p:nvPr/>
        </p:nvSpPr>
        <p:spPr>
          <a:xfrm>
            <a:off x="3791744" y="404664"/>
            <a:ext cx="3384376"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成長の概念</a:t>
            </a:r>
          </a:p>
        </p:txBody>
      </p:sp>
    </p:spTree>
    <p:extLst>
      <p:ext uri="{BB962C8B-B14F-4D97-AF65-F5344CB8AC3E}">
        <p14:creationId xmlns:p14="http://schemas.microsoft.com/office/powerpoint/2010/main" val="20577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35C25F2-9800-5A4E-0207-E253F7B11184}"/>
              </a:ext>
            </a:extLst>
          </p:cNvPr>
          <p:cNvSpPr>
            <a:spLocks noGrp="1"/>
          </p:cNvSpPr>
          <p:nvPr>
            <p:ph type="sldNum" sz="quarter" idx="12"/>
          </p:nvPr>
        </p:nvSpPr>
        <p:spPr/>
        <p:txBody>
          <a:bodyPr/>
          <a:lstStyle/>
          <a:p>
            <a:fld id="{A72C43C9-C29A-4086-B3B4-1F599B556F9C}" type="slidenum">
              <a:rPr kumimoji="1" lang="ja-JP" altLang="en-US" smtClean="0"/>
              <a:t>35</a:t>
            </a:fld>
            <a:endParaRPr kumimoji="1" lang="ja-JP" altLang="en-US"/>
          </a:p>
        </p:txBody>
      </p:sp>
      <p:sp>
        <p:nvSpPr>
          <p:cNvPr id="5" name="テキスト ボックス 4">
            <a:extLst>
              <a:ext uri="{FF2B5EF4-FFF2-40B4-BE49-F238E27FC236}">
                <a16:creationId xmlns:a16="http://schemas.microsoft.com/office/drawing/2014/main" id="{E713E155-82B9-E675-FC22-FE2EB79BA367}"/>
              </a:ext>
            </a:extLst>
          </p:cNvPr>
          <p:cNvSpPr txBox="1"/>
          <p:nvPr/>
        </p:nvSpPr>
        <p:spPr>
          <a:xfrm>
            <a:off x="2747628" y="500496"/>
            <a:ext cx="6696744"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成長の概念が孕む危険</a:t>
            </a:r>
          </a:p>
        </p:txBody>
      </p:sp>
      <p:pic>
        <p:nvPicPr>
          <p:cNvPr id="6" name="図 5" descr="図形&#10;&#10;低い精度で自動的に生成された説明">
            <a:extLst>
              <a:ext uri="{FF2B5EF4-FFF2-40B4-BE49-F238E27FC236}">
                <a16:creationId xmlns:a16="http://schemas.microsoft.com/office/drawing/2014/main" id="{7F2B113C-0C67-92C1-11FD-54695373500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15292" y="2341578"/>
            <a:ext cx="1404156" cy="2808308"/>
          </a:xfrm>
          <a:prstGeom prst="rect">
            <a:avLst/>
          </a:prstGeom>
        </p:spPr>
      </p:pic>
      <p:sp>
        <p:nvSpPr>
          <p:cNvPr id="7" name="テキスト ボックス 6">
            <a:extLst>
              <a:ext uri="{FF2B5EF4-FFF2-40B4-BE49-F238E27FC236}">
                <a16:creationId xmlns:a16="http://schemas.microsoft.com/office/drawing/2014/main" id="{BBD2DBB5-1E1D-BF6C-822E-1E3C88C8FB25}"/>
              </a:ext>
            </a:extLst>
          </p:cNvPr>
          <p:cNvSpPr txBox="1"/>
          <p:nvPr/>
        </p:nvSpPr>
        <p:spPr>
          <a:xfrm>
            <a:off x="737150" y="5149886"/>
            <a:ext cx="3960440" cy="1323439"/>
          </a:xfrm>
          <a:prstGeom prst="rect">
            <a:avLst/>
          </a:prstGeom>
          <a:solidFill>
            <a:schemeClr val="accent2">
              <a:lumMod val="40000"/>
              <a:lumOff val="60000"/>
            </a:schemeClr>
          </a:solidFill>
          <a:ln>
            <a:solidFill>
              <a:schemeClr val="tx1">
                <a:lumMod val="65000"/>
                <a:lumOff val="35000"/>
              </a:schemeClr>
            </a:solidFill>
          </a:ln>
        </p:spPr>
        <p:txBody>
          <a:bodyPr wrap="square" rtlCol="0">
            <a:spAutoFit/>
          </a:bodyPr>
          <a:lstStyle/>
          <a:p>
            <a:pPr algn="just"/>
            <a:r>
              <a:rPr kumimoji="1" lang="ja-JP" altLang="en-US" sz="2000" b="1" dirty="0">
                <a:latin typeface="BIZ UDPゴシック" panose="020B0400000000000000" pitchFamily="50" charset="-128"/>
                <a:ea typeface="BIZ UDPゴシック" panose="020B0400000000000000" pitchFamily="50" charset="-128"/>
              </a:rPr>
              <a:t>自立の概念を考える場合、個を基礎に考えれば、個がさまざまな能力を身につけて、自立していくことになる。</a:t>
            </a:r>
          </a:p>
        </p:txBody>
      </p:sp>
      <p:sp>
        <p:nvSpPr>
          <p:cNvPr id="8" name="矢印: 右 7">
            <a:extLst>
              <a:ext uri="{FF2B5EF4-FFF2-40B4-BE49-F238E27FC236}">
                <a16:creationId xmlns:a16="http://schemas.microsoft.com/office/drawing/2014/main" id="{F4B7E57D-ED70-2F4C-630B-FFAFB751D2DB}"/>
              </a:ext>
            </a:extLst>
          </p:cNvPr>
          <p:cNvSpPr/>
          <p:nvPr/>
        </p:nvSpPr>
        <p:spPr>
          <a:xfrm>
            <a:off x="4655840" y="3057094"/>
            <a:ext cx="1008112" cy="1377276"/>
          </a:xfrm>
          <a:prstGeom prst="rightArrow">
            <a:avLst>
              <a:gd name="adj1" fmla="val 59657"/>
              <a:gd name="adj2" fmla="val 50000"/>
            </a:avLst>
          </a:prstGeom>
          <a:solidFill>
            <a:schemeClr val="bg1">
              <a:lumMod val="85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392B80F9-F008-A7B7-620E-9782DB7B62F6}"/>
              </a:ext>
            </a:extLst>
          </p:cNvPr>
          <p:cNvSpPr/>
          <p:nvPr/>
        </p:nvSpPr>
        <p:spPr>
          <a:xfrm>
            <a:off x="5807968" y="1800181"/>
            <a:ext cx="3492388" cy="4372596"/>
          </a:xfrm>
          <a:prstGeom prst="ellipse">
            <a:avLst/>
          </a:prstGeom>
          <a:solidFill>
            <a:srgbClr val="FF99FF">
              <a:alpha val="51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図形&#10;&#10;低い精度で自動的に生成された説明">
            <a:extLst>
              <a:ext uri="{FF2B5EF4-FFF2-40B4-BE49-F238E27FC236}">
                <a16:creationId xmlns:a16="http://schemas.microsoft.com/office/drawing/2014/main" id="{BD362B4D-43DF-9352-272F-743DA7557E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0056" y="2049410"/>
            <a:ext cx="1908212" cy="3816420"/>
          </a:xfrm>
          <a:prstGeom prst="rect">
            <a:avLst/>
          </a:prstGeom>
        </p:spPr>
      </p:pic>
      <p:sp>
        <p:nvSpPr>
          <p:cNvPr id="11" name="テキスト ボックス 10">
            <a:extLst>
              <a:ext uri="{FF2B5EF4-FFF2-40B4-BE49-F238E27FC236}">
                <a16:creationId xmlns:a16="http://schemas.microsoft.com/office/drawing/2014/main" id="{19B93708-8149-4499-CA50-AE3292F313B8}"/>
              </a:ext>
            </a:extLst>
          </p:cNvPr>
          <p:cNvSpPr txBox="1"/>
          <p:nvPr/>
        </p:nvSpPr>
        <p:spPr>
          <a:xfrm>
            <a:off x="8506230" y="3200926"/>
            <a:ext cx="2640676" cy="1631216"/>
          </a:xfrm>
          <a:prstGeom prst="rect">
            <a:avLst/>
          </a:prstGeom>
          <a:noFill/>
        </p:spPr>
        <p:txBody>
          <a:bodyPr wrap="square" rtlCol="0">
            <a:spAutoFit/>
          </a:bodyPr>
          <a:lstStyle/>
          <a:p>
            <a:pPr algn="just"/>
            <a:r>
              <a:rPr kumimoji="1" lang="ja-JP" altLang="en-US" sz="2000" b="1" dirty="0">
                <a:latin typeface="BIZ UDPゴシック" panose="020B0400000000000000" pitchFamily="50" charset="-128"/>
                <a:ea typeface="BIZ UDPゴシック" panose="020B0400000000000000" pitchFamily="50" charset="-128"/>
              </a:rPr>
              <a:t>重度の知的障害児者、重症心身障害児者がこの概念で皆さんが考えている自立に至るのでしょうか？</a:t>
            </a:r>
          </a:p>
        </p:txBody>
      </p:sp>
    </p:spTree>
    <p:extLst>
      <p:ext uri="{BB962C8B-B14F-4D97-AF65-F5344CB8AC3E}">
        <p14:creationId xmlns:p14="http://schemas.microsoft.com/office/powerpoint/2010/main" val="2507575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C36EB6C-CE8D-4FA8-A18D-6FC5A4B44A7A}"/>
              </a:ext>
            </a:extLst>
          </p:cNvPr>
          <p:cNvSpPr>
            <a:spLocks noGrp="1"/>
          </p:cNvSpPr>
          <p:nvPr>
            <p:ph type="sldNum" sz="quarter" idx="12"/>
          </p:nvPr>
        </p:nvSpPr>
        <p:spPr/>
        <p:txBody>
          <a:bodyPr/>
          <a:lstStyle/>
          <a:p>
            <a:fld id="{A72C43C9-C29A-4086-B3B4-1F599B556F9C}" type="slidenum">
              <a:rPr kumimoji="1" lang="ja-JP" altLang="en-US" smtClean="0"/>
              <a:t>36</a:t>
            </a:fld>
            <a:endParaRPr kumimoji="1" lang="ja-JP" altLang="en-US"/>
          </a:p>
        </p:txBody>
      </p:sp>
      <p:grpSp>
        <p:nvGrpSpPr>
          <p:cNvPr id="8" name="グループ化 7">
            <a:extLst>
              <a:ext uri="{FF2B5EF4-FFF2-40B4-BE49-F238E27FC236}">
                <a16:creationId xmlns:a16="http://schemas.microsoft.com/office/drawing/2014/main" id="{6666E937-A4EF-43FB-9DA8-557FCDD9D57E}"/>
              </a:ext>
            </a:extLst>
          </p:cNvPr>
          <p:cNvGrpSpPr/>
          <p:nvPr/>
        </p:nvGrpSpPr>
        <p:grpSpPr>
          <a:xfrm>
            <a:off x="6107256" y="1598851"/>
            <a:ext cx="5161879" cy="5020668"/>
            <a:chOff x="3454401" y="1700808"/>
            <a:chExt cx="5161879" cy="5020668"/>
          </a:xfrm>
        </p:grpSpPr>
        <p:sp>
          <p:nvSpPr>
            <p:cNvPr id="6" name="円/楕円 9">
              <a:extLst>
                <a:ext uri="{FF2B5EF4-FFF2-40B4-BE49-F238E27FC236}">
                  <a16:creationId xmlns:a16="http://schemas.microsoft.com/office/drawing/2014/main" id="{488CCA7C-4667-4611-B3A9-9748D5FD9FB7}"/>
                </a:ext>
              </a:extLst>
            </p:cNvPr>
            <p:cNvSpPr/>
            <p:nvPr/>
          </p:nvSpPr>
          <p:spPr>
            <a:xfrm>
              <a:off x="3454401" y="1700808"/>
              <a:ext cx="5161879" cy="5020668"/>
            </a:xfrm>
            <a:prstGeom prst="ellipse">
              <a:avLst/>
            </a:prstGeom>
            <a:solidFill>
              <a:schemeClr val="bg1"/>
            </a:solidFill>
            <a:ln w="5715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ja-JP" altLang="en-US"/>
            </a:p>
          </p:txBody>
        </p:sp>
        <p:pic>
          <p:nvPicPr>
            <p:cNvPr id="5" name="Picture 5" descr="C:\Users\ASAU065\AppData\Local\Microsoft\Windows\Temporary Internet Files\Content.IE5\CI2BYXZ1\MC900391024[1].wmf">
              <a:extLst>
                <a:ext uri="{FF2B5EF4-FFF2-40B4-BE49-F238E27FC236}">
                  <a16:creationId xmlns:a16="http://schemas.microsoft.com/office/drawing/2014/main" id="{FA3E544B-69AB-4004-8706-024396243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764" y="1916832"/>
              <a:ext cx="4248472" cy="416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テキスト ボックス 6">
            <a:extLst>
              <a:ext uri="{FF2B5EF4-FFF2-40B4-BE49-F238E27FC236}">
                <a16:creationId xmlns:a16="http://schemas.microsoft.com/office/drawing/2014/main" id="{5D9D6A77-451C-463D-B29A-E731AC448A36}"/>
              </a:ext>
            </a:extLst>
          </p:cNvPr>
          <p:cNvSpPr txBox="1"/>
          <p:nvPr/>
        </p:nvSpPr>
        <p:spPr>
          <a:xfrm>
            <a:off x="2188632" y="474207"/>
            <a:ext cx="7814736" cy="830997"/>
          </a:xfrm>
          <a:prstGeom prst="rect">
            <a:avLst/>
          </a:prstGeom>
          <a:noFill/>
        </p:spPr>
        <p:txBody>
          <a:bodyPr wrap="square" rtlCol="0">
            <a:spAutoFit/>
          </a:bodyPr>
          <a:lstStyle/>
          <a:p>
            <a:r>
              <a:rPr kumimoji="1" lang="ja-JP" altLang="en-US" sz="4800" dirty="0">
                <a:latin typeface="BIZ UDPゴシック" panose="020B0400000000000000" pitchFamily="50" charset="-128"/>
                <a:ea typeface="BIZ UDPゴシック" panose="020B0400000000000000" pitchFamily="50" charset="-128"/>
              </a:rPr>
              <a:t>他者との関係における自立</a:t>
            </a:r>
          </a:p>
        </p:txBody>
      </p:sp>
      <p:sp>
        <p:nvSpPr>
          <p:cNvPr id="10" name="テキスト ボックス 9">
            <a:extLst>
              <a:ext uri="{FF2B5EF4-FFF2-40B4-BE49-F238E27FC236}">
                <a16:creationId xmlns:a16="http://schemas.microsoft.com/office/drawing/2014/main" id="{93923F8C-81A7-470E-800B-9AF3F416A1A3}"/>
              </a:ext>
            </a:extLst>
          </p:cNvPr>
          <p:cNvSpPr txBox="1"/>
          <p:nvPr/>
        </p:nvSpPr>
        <p:spPr>
          <a:xfrm>
            <a:off x="823537" y="2863322"/>
            <a:ext cx="5161878" cy="3046988"/>
          </a:xfrm>
          <a:prstGeom prst="rect">
            <a:avLst/>
          </a:prstGeom>
          <a:noFill/>
        </p:spPr>
        <p:txBody>
          <a:bodyPr wrap="square">
            <a:spAutoFit/>
          </a:bodyPr>
          <a:lstStyle/>
          <a:p>
            <a:pPr algn="just"/>
            <a:r>
              <a:rPr lang="ja-JP" altLang="ja-JP" sz="2400" b="1" kern="100" dirty="0">
                <a:effectLst/>
                <a:latin typeface="BIZ UDPゴシック" panose="020B0400000000000000" pitchFamily="50" charset="-128"/>
                <a:ea typeface="BIZ UDPゴシック" panose="020B0400000000000000" pitchFamily="50" charset="-128"/>
                <a:cs typeface="ＭＳ ゴシック" panose="020B0609070205080204" pitchFamily="49" charset="-128"/>
              </a:rPr>
              <a:t>「障がい者が、他人の手助けをより多く必要とする事実があっても、その障がい者がより依存的であることには必ずしもならない。人の助けをかりて</a:t>
            </a:r>
            <a:r>
              <a:rPr lang="en-US" altLang="ja-JP" sz="2400" b="1" kern="100" dirty="0">
                <a:effectLst/>
                <a:latin typeface="BIZ UDPゴシック" panose="020B0400000000000000" pitchFamily="50" charset="-128"/>
                <a:ea typeface="BIZ UDPゴシック" panose="020B0400000000000000" pitchFamily="50" charset="-128"/>
                <a:cs typeface="ＭＳ ゴシック" panose="020B0609070205080204" pitchFamily="49" charset="-128"/>
              </a:rPr>
              <a:t>15</a:t>
            </a:r>
            <a:r>
              <a:rPr lang="ja-JP" altLang="ja-JP" sz="2400" b="1" kern="100" dirty="0">
                <a:effectLst/>
                <a:latin typeface="BIZ UDPゴシック" panose="020B0400000000000000" pitchFamily="50" charset="-128"/>
                <a:ea typeface="BIZ UDPゴシック" panose="020B0400000000000000" pitchFamily="50" charset="-128"/>
                <a:cs typeface="ＭＳ ゴシック" panose="020B0609070205080204" pitchFamily="49" charset="-128"/>
              </a:rPr>
              <a:t>分かかって衣服を着、仕事にも出かけられる人は、自分で衣服を着るのに２時間かかるため、家にいるほかない人より自立している。」</a:t>
            </a:r>
            <a:endParaRPr lang="ja-JP" altLang="en-US" sz="2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20B124D-9CEA-445E-B3EC-F56A9A2DC02D}"/>
              </a:ext>
            </a:extLst>
          </p:cNvPr>
          <p:cNvSpPr txBox="1"/>
          <p:nvPr/>
        </p:nvSpPr>
        <p:spPr>
          <a:xfrm>
            <a:off x="949297" y="2132856"/>
            <a:ext cx="4094400"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自立生活運動：ＩＬ運動</a:t>
            </a:r>
          </a:p>
        </p:txBody>
      </p:sp>
    </p:spTree>
    <p:extLst>
      <p:ext uri="{BB962C8B-B14F-4D97-AF65-F5344CB8AC3E}">
        <p14:creationId xmlns:p14="http://schemas.microsoft.com/office/powerpoint/2010/main" val="303005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a:extLst>
              <a:ext uri="{FF2B5EF4-FFF2-40B4-BE49-F238E27FC236}">
                <a16:creationId xmlns:a16="http://schemas.microsoft.com/office/drawing/2014/main" id="{CB803A3E-DE0D-4BB2-8EB6-0037C2CCC6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Tx/>
              <a:buNone/>
            </a:pPr>
            <a:fld id="{5809DE5A-846D-4EA6-ACC3-52141FD1B826}" type="slidenum">
              <a:rPr lang="ja-JP" altLang="en-US" sz="1200">
                <a:solidFill>
                  <a:srgbClr val="898989"/>
                </a:solidFill>
              </a:rPr>
              <a:pPr>
                <a:lnSpc>
                  <a:spcPct val="100000"/>
                </a:lnSpc>
                <a:spcBef>
                  <a:spcPct val="0"/>
                </a:spcBef>
                <a:buFontTx/>
                <a:buNone/>
              </a:pPr>
              <a:t>37</a:t>
            </a:fld>
            <a:endParaRPr lang="ja-JP" altLang="en-US" sz="1200">
              <a:solidFill>
                <a:srgbClr val="898989"/>
              </a:solidFill>
            </a:endParaRPr>
          </a:p>
        </p:txBody>
      </p:sp>
      <p:pic>
        <p:nvPicPr>
          <p:cNvPr id="6147" name="Picture 4" descr="C:\Users\ASAU065\AppData\Local\Microsoft\Windows\Temporary Internet Files\Content.IE5\24K9U250\MC900446184[1].wmf">
            <a:extLst>
              <a:ext uri="{FF2B5EF4-FFF2-40B4-BE49-F238E27FC236}">
                <a16:creationId xmlns:a16="http://schemas.microsoft.com/office/drawing/2014/main" id="{3793B9A6-0E43-43D6-81E7-F7F31E01F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984" y="3318987"/>
            <a:ext cx="149860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a:extLst>
              <a:ext uri="{FF2B5EF4-FFF2-40B4-BE49-F238E27FC236}">
                <a16:creationId xmlns:a16="http://schemas.microsoft.com/office/drawing/2014/main" id="{C9F4FD8E-A1F8-4FC6-B5CF-C3316D338698}"/>
              </a:ext>
            </a:extLst>
          </p:cNvPr>
          <p:cNvGrpSpPr/>
          <p:nvPr/>
        </p:nvGrpSpPr>
        <p:grpSpPr>
          <a:xfrm>
            <a:off x="4583113" y="2363788"/>
            <a:ext cx="2909887" cy="2789237"/>
            <a:chOff x="4583113" y="2363788"/>
            <a:chExt cx="2909887" cy="2789237"/>
          </a:xfrm>
        </p:grpSpPr>
        <p:sp>
          <p:nvSpPr>
            <p:cNvPr id="10" name="円/楕円 9">
              <a:extLst>
                <a:ext uri="{FF2B5EF4-FFF2-40B4-BE49-F238E27FC236}">
                  <a16:creationId xmlns:a16="http://schemas.microsoft.com/office/drawing/2014/main" id="{909EB07E-3D30-44C4-B340-6C644614F9E2}"/>
                </a:ext>
              </a:extLst>
            </p:cNvPr>
            <p:cNvSpPr/>
            <p:nvPr/>
          </p:nvSpPr>
          <p:spPr>
            <a:xfrm>
              <a:off x="4583113" y="2527300"/>
              <a:ext cx="2909887" cy="2625725"/>
            </a:xfrm>
            <a:prstGeom prst="ellipse">
              <a:avLst/>
            </a:prstGeom>
            <a:solidFill>
              <a:schemeClr val="bg1"/>
            </a:solidFill>
            <a:ln w="5715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ja-JP" altLang="en-US"/>
            </a:p>
          </p:txBody>
        </p:sp>
        <p:pic>
          <p:nvPicPr>
            <p:cNvPr id="6148" name="Picture 5" descr="C:\Users\ASAU065\AppData\Local\Microsoft\Windows\Temporary Internet Files\Content.IE5\CI2BYXZ1\MC900391024[1].wmf">
              <a:extLst>
                <a:ext uri="{FF2B5EF4-FFF2-40B4-BE49-F238E27FC236}">
                  <a16:creationId xmlns:a16="http://schemas.microsoft.com/office/drawing/2014/main" id="{414432D5-A207-45C3-A24C-28FFFDDF0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2363788"/>
              <a:ext cx="246856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9" name="Picture 7" descr="C:\Users\ASAU065\AppData\Local\Microsoft\Windows\Temporary Internet Files\Content.IE5\CI2BYXZ1\MC900446196[1].wmf">
            <a:extLst>
              <a:ext uri="{FF2B5EF4-FFF2-40B4-BE49-F238E27FC236}">
                <a16:creationId xmlns:a16="http://schemas.microsoft.com/office/drawing/2014/main" id="{827D13A0-750A-4760-912D-5027CB886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4337" y="3547299"/>
            <a:ext cx="1530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C:\Program Files\Microsoft Office\MEDIA\CAGCAT10\j0301252.wmf">
            <a:extLst>
              <a:ext uri="{FF2B5EF4-FFF2-40B4-BE49-F238E27FC236}">
                <a16:creationId xmlns:a16="http://schemas.microsoft.com/office/drawing/2014/main" id="{502F6946-9998-40BB-8232-F32CBDF9F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582" y="1552924"/>
            <a:ext cx="18145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テキスト ボックス 7">
            <a:extLst>
              <a:ext uri="{FF2B5EF4-FFF2-40B4-BE49-F238E27FC236}">
                <a16:creationId xmlns:a16="http://schemas.microsoft.com/office/drawing/2014/main" id="{F3D5F809-A688-4BBE-8DEE-1319AAD76DF9}"/>
              </a:ext>
            </a:extLst>
          </p:cNvPr>
          <p:cNvSpPr txBox="1">
            <a:spLocks noChangeArrowheads="1"/>
          </p:cNvSpPr>
          <p:nvPr/>
        </p:nvSpPr>
        <p:spPr bwMode="auto">
          <a:xfrm>
            <a:off x="924086" y="5153025"/>
            <a:ext cx="103120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r>
              <a:rPr lang="ja-JP" altLang="en-US" sz="2400" dirty="0">
                <a:latin typeface="BIZ UDPゴシック" panose="020B0400000000000000" pitchFamily="50" charset="-128"/>
                <a:ea typeface="BIZ UDPゴシック" panose="020B0400000000000000" pitchFamily="50" charset="-128"/>
              </a:rPr>
              <a:t>○人の在り方を考える土俵を協同的に捉える（相互主体の形成）</a:t>
            </a:r>
          </a:p>
          <a:p>
            <a:pPr eaLnBrk="1" hangingPunct="1">
              <a:lnSpc>
                <a:spcPct val="100000"/>
              </a:lnSpc>
              <a:spcBef>
                <a:spcPct val="0"/>
              </a:spcBef>
              <a:buFontTx/>
              <a:buNone/>
            </a:pPr>
            <a:r>
              <a:rPr lang="ja-JP" altLang="en-US" sz="2400" dirty="0">
                <a:latin typeface="BIZ UDPゴシック" panose="020B0400000000000000" pitchFamily="50" charset="-128"/>
                <a:ea typeface="BIZ UDPゴシック" panose="020B0400000000000000" pitchFamily="50" charset="-128"/>
              </a:rPr>
              <a:t>○この関係を基礎に新たな関係を形成する</a:t>
            </a:r>
          </a:p>
          <a:p>
            <a:pPr eaLnBrk="1" hangingPunct="1">
              <a:lnSpc>
                <a:spcPct val="100000"/>
              </a:lnSpc>
              <a:spcBef>
                <a:spcPct val="0"/>
              </a:spcBef>
              <a:buFontTx/>
              <a:buNone/>
            </a:pPr>
            <a:r>
              <a:rPr lang="ja-JP" altLang="en-US" sz="2400" dirty="0">
                <a:latin typeface="BIZ UDPゴシック" panose="020B0400000000000000" pitchFamily="50" charset="-128"/>
                <a:ea typeface="BIZ UDPゴシック" panose="020B0400000000000000" pitchFamily="50" charset="-128"/>
              </a:rPr>
              <a:t>○関係が広がり、確かなものになっていくことが自立した状態であり、エンパワメントされた状態だと考えています</a:t>
            </a:r>
          </a:p>
        </p:txBody>
      </p:sp>
      <p:sp>
        <p:nvSpPr>
          <p:cNvPr id="9" name="上下矢印 8">
            <a:extLst>
              <a:ext uri="{FF2B5EF4-FFF2-40B4-BE49-F238E27FC236}">
                <a16:creationId xmlns:a16="http://schemas.microsoft.com/office/drawing/2014/main" id="{1BD35F6F-A651-4AD6-8FE3-F67918494A6C}"/>
              </a:ext>
            </a:extLst>
          </p:cNvPr>
          <p:cNvSpPr/>
          <p:nvPr/>
        </p:nvSpPr>
        <p:spPr>
          <a:xfrm rot="5400000">
            <a:off x="3930078" y="3866753"/>
            <a:ext cx="425450" cy="706438"/>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20" name="上下矢印 19">
            <a:extLst>
              <a:ext uri="{FF2B5EF4-FFF2-40B4-BE49-F238E27FC236}">
                <a16:creationId xmlns:a16="http://schemas.microsoft.com/office/drawing/2014/main" id="{15463B6A-949F-4040-BE92-DC62C3709EC3}"/>
              </a:ext>
            </a:extLst>
          </p:cNvPr>
          <p:cNvSpPr/>
          <p:nvPr/>
        </p:nvSpPr>
        <p:spPr>
          <a:xfrm rot="7500445">
            <a:off x="4154293" y="2749896"/>
            <a:ext cx="415925" cy="73342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22" name="上下矢印 21">
            <a:extLst>
              <a:ext uri="{FF2B5EF4-FFF2-40B4-BE49-F238E27FC236}">
                <a16:creationId xmlns:a16="http://schemas.microsoft.com/office/drawing/2014/main" id="{CD868242-B481-484B-AFF9-53F2103B41D0}"/>
              </a:ext>
            </a:extLst>
          </p:cNvPr>
          <p:cNvSpPr/>
          <p:nvPr/>
        </p:nvSpPr>
        <p:spPr>
          <a:xfrm rot="10800000">
            <a:off x="5664199" y="1843437"/>
            <a:ext cx="415925" cy="73342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23" name="上下矢印 22">
            <a:extLst>
              <a:ext uri="{FF2B5EF4-FFF2-40B4-BE49-F238E27FC236}">
                <a16:creationId xmlns:a16="http://schemas.microsoft.com/office/drawing/2014/main" id="{1FE97F72-BBCB-4014-B55B-9436854AD473}"/>
              </a:ext>
            </a:extLst>
          </p:cNvPr>
          <p:cNvSpPr/>
          <p:nvPr/>
        </p:nvSpPr>
        <p:spPr>
          <a:xfrm rot="13939412">
            <a:off x="7331305" y="2531474"/>
            <a:ext cx="415925" cy="73342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24" name="上下矢印 23">
            <a:extLst>
              <a:ext uri="{FF2B5EF4-FFF2-40B4-BE49-F238E27FC236}">
                <a16:creationId xmlns:a16="http://schemas.microsoft.com/office/drawing/2014/main" id="{F20E85F0-9171-41A9-8054-C73FD32C0F01}"/>
              </a:ext>
            </a:extLst>
          </p:cNvPr>
          <p:cNvSpPr/>
          <p:nvPr/>
        </p:nvSpPr>
        <p:spPr>
          <a:xfrm rot="5400000">
            <a:off x="7559993" y="3897313"/>
            <a:ext cx="423862" cy="706438"/>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ja-JP" altLang="en-US"/>
          </a:p>
        </p:txBody>
      </p:sp>
      <p:pic>
        <p:nvPicPr>
          <p:cNvPr id="6159" name="Picture 9" descr="C:\Program Files\Microsoft Office\MEDIA\CAGCAT10\j0291984.wmf">
            <a:extLst>
              <a:ext uri="{FF2B5EF4-FFF2-40B4-BE49-F238E27FC236}">
                <a16:creationId xmlns:a16="http://schemas.microsoft.com/office/drawing/2014/main" id="{3F483043-FBC9-47F3-9A1E-C8221E6767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284" y="407989"/>
            <a:ext cx="149701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0" descr="C:\Program Files\Microsoft Office\MEDIA\CAGCAT10\j0240719.wmf">
            <a:extLst>
              <a:ext uri="{FF2B5EF4-FFF2-40B4-BE49-F238E27FC236}">
                <a16:creationId xmlns:a16="http://schemas.microsoft.com/office/drawing/2014/main" id="{60F12C04-8838-435B-8593-1FD5728C5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2063" y="999728"/>
            <a:ext cx="1397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6CB6A60E-504F-4984-A470-E54F4C140FA9}"/>
              </a:ext>
            </a:extLst>
          </p:cNvPr>
          <p:cNvSpPr/>
          <p:nvPr/>
        </p:nvSpPr>
        <p:spPr>
          <a:xfrm>
            <a:off x="903942" y="407989"/>
            <a:ext cx="3570208" cy="769441"/>
          </a:xfrm>
          <a:prstGeom prst="rect">
            <a:avLst/>
          </a:prstGeom>
        </p:spPr>
        <p:txBody>
          <a:bodyPr wrap="none">
            <a:spAutoFit/>
          </a:bodyPr>
          <a:lstStyle/>
          <a:p>
            <a:pPr eaLnBrk="1" fontAlgn="auto" hangingPunct="1">
              <a:spcBef>
                <a:spcPts val="0"/>
              </a:spcBef>
              <a:spcAft>
                <a:spcPts val="0"/>
              </a:spcAft>
              <a:defRPr/>
            </a:pPr>
            <a:r>
              <a:rPr lang="ja-JP" altLang="en-US" sz="4400" dirty="0">
                <a:latin typeface="BIZ UDPゴシック" panose="020B0400000000000000" pitchFamily="50" charset="-128"/>
                <a:ea typeface="BIZ UDPゴシック" panose="020B0400000000000000" pitchFamily="50" charset="-128"/>
                <a:cs typeface="Meiryo UI" pitchFamily="50" charset="-128"/>
              </a:rPr>
              <a:t>支援員の役割</a:t>
            </a:r>
          </a:p>
        </p:txBody>
      </p:sp>
    </p:spTree>
    <p:extLst>
      <p:ext uri="{BB962C8B-B14F-4D97-AF65-F5344CB8AC3E}">
        <p14:creationId xmlns:p14="http://schemas.microsoft.com/office/powerpoint/2010/main" val="240369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500"/>
                                        <p:tgtEl>
                                          <p:spTgt spid="6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fade">
                                      <p:cBhvr>
                                        <p:cTn id="20" dur="500"/>
                                        <p:tgtEl>
                                          <p:spTgt spid="61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6159"/>
                                        </p:tgtEl>
                                        <p:attrNameLst>
                                          <p:attrName>style.visibility</p:attrName>
                                        </p:attrNameLst>
                                      </p:cBhvr>
                                      <p:to>
                                        <p:strVal val="visible"/>
                                      </p:to>
                                    </p:set>
                                    <p:animEffect transition="in" filter="fade">
                                      <p:cBhvr>
                                        <p:cTn id="28" dur="500"/>
                                        <p:tgtEl>
                                          <p:spTgt spid="615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6160"/>
                                        </p:tgtEl>
                                        <p:attrNameLst>
                                          <p:attrName>style.visibility</p:attrName>
                                        </p:attrNameLst>
                                      </p:cBhvr>
                                      <p:to>
                                        <p:strVal val="visible"/>
                                      </p:to>
                                    </p:set>
                                    <p:animEffect transition="in" filter="fade">
                                      <p:cBhvr>
                                        <p:cTn id="36" dur="500"/>
                                        <p:tgtEl>
                                          <p:spTgt spid="616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fade">
                                      <p:cBhvr>
                                        <p:cTn id="44" dur="500"/>
                                        <p:tgtEl>
                                          <p:spTgt spid="61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151"/>
                                        </p:tgtEl>
                                        <p:attrNameLst>
                                          <p:attrName>style.visibility</p:attrName>
                                        </p:attrNameLst>
                                      </p:cBhvr>
                                      <p:to>
                                        <p:strVal val="visible"/>
                                      </p:to>
                                    </p:set>
                                    <p:animEffect transition="in" filter="fade">
                                      <p:cBhvr>
                                        <p:cTn id="4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9" grpId="0" animBg="1"/>
      <p:bldP spid="22"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9CFCFEE-E9E7-41EE-94F7-209F52B1D6F4}"/>
              </a:ext>
            </a:extLst>
          </p:cNvPr>
          <p:cNvSpPr>
            <a:spLocks noGrp="1"/>
          </p:cNvSpPr>
          <p:nvPr>
            <p:ph type="sldNum" sz="quarter" idx="12"/>
          </p:nvPr>
        </p:nvSpPr>
        <p:spPr/>
        <p:txBody>
          <a:bodyPr/>
          <a:lstStyle/>
          <a:p>
            <a:fld id="{A72C43C9-C29A-4086-B3B4-1F599B556F9C}" type="slidenum">
              <a:rPr kumimoji="1" lang="ja-JP" altLang="en-US" smtClean="0"/>
              <a:t>38</a:t>
            </a:fld>
            <a:endParaRPr kumimoji="1" lang="ja-JP" altLang="en-US"/>
          </a:p>
        </p:txBody>
      </p:sp>
      <p:sp>
        <p:nvSpPr>
          <p:cNvPr id="7" name="テキスト ボックス 6">
            <a:extLst>
              <a:ext uri="{FF2B5EF4-FFF2-40B4-BE49-F238E27FC236}">
                <a16:creationId xmlns:a16="http://schemas.microsoft.com/office/drawing/2014/main" id="{47D9E3F5-A295-469C-8E89-40D87B90E2F2}"/>
              </a:ext>
            </a:extLst>
          </p:cNvPr>
          <p:cNvSpPr txBox="1"/>
          <p:nvPr/>
        </p:nvSpPr>
        <p:spPr>
          <a:xfrm>
            <a:off x="2819636" y="3448424"/>
            <a:ext cx="6552728" cy="830997"/>
          </a:xfrm>
          <a:prstGeom prst="rect">
            <a:avLst/>
          </a:prstGeom>
          <a:noFill/>
        </p:spPr>
        <p:txBody>
          <a:bodyPr wrap="square">
            <a:spAutoFit/>
          </a:bodyPr>
          <a:lstStyle/>
          <a:p>
            <a:pPr algn="ctr"/>
            <a:r>
              <a:rPr lang="ja-JP" altLang="en-US" sz="4800" dirty="0">
                <a:solidFill>
                  <a:schemeClr val="tx1"/>
                </a:solidFill>
                <a:latin typeface="BIZ UDゴシック" panose="020B0400000000000000" pitchFamily="49" charset="-128"/>
                <a:ea typeface="BIZ UDゴシック" panose="020B0400000000000000" pitchFamily="49" charset="-128"/>
                <a:cs typeface="メイリオ" pitchFamily="50" charset="-128"/>
              </a:rPr>
              <a:t>スーパービジョンとは</a:t>
            </a:r>
            <a:endParaRPr lang="ja-JP" altLang="en-US" sz="4800" dirty="0"/>
          </a:p>
        </p:txBody>
      </p:sp>
    </p:spTree>
    <p:extLst>
      <p:ext uri="{BB962C8B-B14F-4D97-AF65-F5344CB8AC3E}">
        <p14:creationId xmlns:p14="http://schemas.microsoft.com/office/powerpoint/2010/main" val="31865474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が含まれている画像&#10;&#10;自動的に生成された説明">
            <a:extLst>
              <a:ext uri="{FF2B5EF4-FFF2-40B4-BE49-F238E27FC236}">
                <a16:creationId xmlns:a16="http://schemas.microsoft.com/office/drawing/2014/main" id="{4170ACF8-7429-45AF-9BC3-3D14D6511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653" y="5164797"/>
            <a:ext cx="9093347" cy="1579990"/>
          </a:xfrm>
          <a:prstGeom prst="rect">
            <a:avLst/>
          </a:prstGeom>
        </p:spPr>
      </p:pic>
      <p:sp>
        <p:nvSpPr>
          <p:cNvPr id="2" name="タイトル 1"/>
          <p:cNvSpPr>
            <a:spLocks noGrp="1"/>
          </p:cNvSpPr>
          <p:nvPr>
            <p:ph type="title"/>
          </p:nvPr>
        </p:nvSpPr>
        <p:spPr>
          <a:xfrm>
            <a:off x="1631504" y="195522"/>
            <a:ext cx="9289032" cy="1753727"/>
          </a:xfrm>
        </p:spPr>
        <p:txBody>
          <a:bodyPr>
            <a:noAutofit/>
          </a:bodyPr>
          <a:lstStyle/>
          <a:p>
            <a:pPr algn="l"/>
            <a:r>
              <a:rPr lang="ja-JP" altLang="ja-JP" sz="3600" kern="100" dirty="0">
                <a:latin typeface="BIZ UDPゴシック" panose="020B0400000000000000" pitchFamily="50" charset="-128"/>
                <a:ea typeface="BIZ UDPゴシック" panose="020B0400000000000000" pitchFamily="50" charset="-128"/>
                <a:cs typeface="Times New Roman" panose="02020603050405020304" pitchFamily="18" charset="0"/>
              </a:rPr>
              <a:t>職場で登場する重層的人的要素と</a:t>
            </a:r>
            <a:b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600" kern="100" dirty="0">
                <a:latin typeface="BIZ UDPゴシック" panose="020B0400000000000000" pitchFamily="50" charset="-128"/>
                <a:ea typeface="BIZ UDPゴシック" panose="020B0400000000000000" pitchFamily="50" charset="-128"/>
                <a:cs typeface="Times New Roman" panose="02020603050405020304" pitchFamily="18" charset="0"/>
              </a:rPr>
              <a:t>スーパービジョンの方向</a:t>
            </a:r>
            <a:endParaRPr kumimoji="1" lang="ja-JP" altLang="en-US" sz="7200" dirty="0">
              <a:latin typeface="BIZ UDPゴシック" panose="020B0400000000000000" pitchFamily="50" charset="-128"/>
              <a:ea typeface="BIZ UDPゴシック" panose="020B0400000000000000" pitchFamily="50" charset="-128"/>
              <a:cs typeface="メイリオ" pitchFamily="50" charset="-128"/>
            </a:endParaRPr>
          </a:p>
        </p:txBody>
      </p:sp>
      <p:sp>
        <p:nvSpPr>
          <p:cNvPr id="5" name="スライド番号プレースホルダー 4">
            <a:extLst>
              <a:ext uri="{FF2B5EF4-FFF2-40B4-BE49-F238E27FC236}">
                <a16:creationId xmlns:a16="http://schemas.microsoft.com/office/drawing/2014/main" id="{5E081E6A-D547-4C02-AB53-115552837C5F}"/>
              </a:ext>
            </a:extLst>
          </p:cNvPr>
          <p:cNvSpPr>
            <a:spLocks noGrp="1"/>
          </p:cNvSpPr>
          <p:nvPr>
            <p:ph type="sldNum" sz="quarter" idx="12"/>
          </p:nvPr>
        </p:nvSpPr>
        <p:spPr/>
        <p:txBody>
          <a:bodyPr/>
          <a:lstStyle/>
          <a:p>
            <a:fld id="{A72C43C9-C29A-4086-B3B4-1F599B556F9C}" type="slidenum">
              <a:rPr kumimoji="1" lang="ja-JP" altLang="en-US" smtClean="0"/>
              <a:t>39</a:t>
            </a:fld>
            <a:endParaRPr kumimoji="1" lang="ja-JP" altLang="en-US"/>
          </a:p>
        </p:txBody>
      </p:sp>
      <p:sp>
        <p:nvSpPr>
          <p:cNvPr id="8" name="Oval 2">
            <a:extLst>
              <a:ext uri="{FF2B5EF4-FFF2-40B4-BE49-F238E27FC236}">
                <a16:creationId xmlns:a16="http://schemas.microsoft.com/office/drawing/2014/main" id="{FF11901B-4AAD-4897-895A-8FA37E6C9241}"/>
              </a:ext>
            </a:extLst>
          </p:cNvPr>
          <p:cNvSpPr>
            <a:spLocks noChangeArrowheads="1"/>
          </p:cNvSpPr>
          <p:nvPr/>
        </p:nvSpPr>
        <p:spPr bwMode="auto">
          <a:xfrm>
            <a:off x="6240016" y="2142406"/>
            <a:ext cx="4320480" cy="2766345"/>
          </a:xfrm>
          <a:prstGeom prst="ellipse">
            <a:avLst/>
          </a:prstGeom>
          <a:solidFill>
            <a:srgbClr val="70AD47"/>
          </a:solidFill>
          <a:ln w="127000" cmpd="dbl" algn="ctr">
            <a:solidFill>
              <a:srgbClr val="70AD47"/>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9" name="AutoShape 3">
            <a:extLst>
              <a:ext uri="{FF2B5EF4-FFF2-40B4-BE49-F238E27FC236}">
                <a16:creationId xmlns:a16="http://schemas.microsoft.com/office/drawing/2014/main" id="{D0027927-19D2-4703-9FD5-620D01ADA477}"/>
              </a:ext>
            </a:extLst>
          </p:cNvPr>
          <p:cNvSpPr>
            <a:spLocks noChangeArrowheads="1"/>
          </p:cNvSpPr>
          <p:nvPr/>
        </p:nvSpPr>
        <p:spPr bwMode="auto">
          <a:xfrm flipH="1">
            <a:off x="5951984" y="5713374"/>
            <a:ext cx="1169602" cy="595946"/>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25" name="Text Box 5">
            <a:extLst>
              <a:ext uri="{FF2B5EF4-FFF2-40B4-BE49-F238E27FC236}">
                <a16:creationId xmlns:a16="http://schemas.microsoft.com/office/drawing/2014/main" id="{66BBE9BC-41AC-4390-AC60-44553AE5168E}"/>
              </a:ext>
            </a:extLst>
          </p:cNvPr>
          <p:cNvSpPr txBox="1">
            <a:spLocks noChangeArrowheads="1"/>
          </p:cNvSpPr>
          <p:nvPr/>
        </p:nvSpPr>
        <p:spPr bwMode="auto">
          <a:xfrm>
            <a:off x="7121586" y="2620400"/>
            <a:ext cx="2652527" cy="592576"/>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44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利用者・居住者集団</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cxnSp>
        <p:nvCxnSpPr>
          <p:cNvPr id="13" name="直線矢印コネクタ 12">
            <a:extLst>
              <a:ext uri="{FF2B5EF4-FFF2-40B4-BE49-F238E27FC236}">
                <a16:creationId xmlns:a16="http://schemas.microsoft.com/office/drawing/2014/main" id="{FB3774EE-2196-4CF9-B84C-B282D8F8A945}"/>
              </a:ext>
            </a:extLst>
          </p:cNvPr>
          <p:cNvCxnSpPr/>
          <p:nvPr/>
        </p:nvCxnSpPr>
        <p:spPr>
          <a:xfrm>
            <a:off x="8455906" y="3244652"/>
            <a:ext cx="0" cy="52502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14" name="Oval 7">
            <a:extLst>
              <a:ext uri="{FF2B5EF4-FFF2-40B4-BE49-F238E27FC236}">
                <a16:creationId xmlns:a16="http://schemas.microsoft.com/office/drawing/2014/main" id="{C127837F-2C96-4874-8D99-6E5F5A4EDB03}"/>
              </a:ext>
            </a:extLst>
          </p:cNvPr>
          <p:cNvSpPr>
            <a:spLocks noChangeArrowheads="1"/>
          </p:cNvSpPr>
          <p:nvPr/>
        </p:nvSpPr>
        <p:spPr bwMode="auto">
          <a:xfrm>
            <a:off x="623393" y="1949249"/>
            <a:ext cx="5256584" cy="3135935"/>
          </a:xfrm>
          <a:prstGeom prst="ellipse">
            <a:avLst/>
          </a:prstGeom>
          <a:solidFill>
            <a:srgbClr val="5B9BD5"/>
          </a:solidFill>
          <a:ln w="127000" cmpd="dbl"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17" name="図 16" descr="テキスト&#10;&#10;中程度の精度で自動的に生成された説明">
            <a:extLst>
              <a:ext uri="{FF2B5EF4-FFF2-40B4-BE49-F238E27FC236}">
                <a16:creationId xmlns:a16="http://schemas.microsoft.com/office/drawing/2014/main" id="{2008ED7A-3811-4A3A-8FAC-F87CEE355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2620400"/>
            <a:ext cx="3041391" cy="1992636"/>
          </a:xfrm>
          <a:prstGeom prst="rect">
            <a:avLst/>
          </a:prstGeom>
        </p:spPr>
      </p:pic>
      <p:cxnSp>
        <p:nvCxnSpPr>
          <p:cNvPr id="32" name="直線矢印コネクタ 31">
            <a:extLst>
              <a:ext uri="{FF2B5EF4-FFF2-40B4-BE49-F238E27FC236}">
                <a16:creationId xmlns:a16="http://schemas.microsoft.com/office/drawing/2014/main" id="{F809E10A-A546-4725-BCF1-61331845918B}"/>
              </a:ext>
            </a:extLst>
          </p:cNvPr>
          <p:cNvCxnSpPr/>
          <p:nvPr/>
        </p:nvCxnSpPr>
        <p:spPr>
          <a:xfrm>
            <a:off x="3311817" y="3538491"/>
            <a:ext cx="0" cy="52502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34" name="AutoShape 3">
            <a:extLst>
              <a:ext uri="{FF2B5EF4-FFF2-40B4-BE49-F238E27FC236}">
                <a16:creationId xmlns:a16="http://schemas.microsoft.com/office/drawing/2014/main" id="{5F10EFB4-FF45-43F2-90E4-FB4F9543A565}"/>
              </a:ext>
            </a:extLst>
          </p:cNvPr>
          <p:cNvSpPr>
            <a:spLocks noChangeArrowheads="1"/>
          </p:cNvSpPr>
          <p:nvPr/>
        </p:nvSpPr>
        <p:spPr bwMode="auto">
          <a:xfrm>
            <a:off x="4644071" y="2658094"/>
            <a:ext cx="2117475" cy="558799"/>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35" name="AutoShape 3">
            <a:extLst>
              <a:ext uri="{FF2B5EF4-FFF2-40B4-BE49-F238E27FC236}">
                <a16:creationId xmlns:a16="http://schemas.microsoft.com/office/drawing/2014/main" id="{B048FDD3-27B5-407C-88DC-3B09D6AE3448}"/>
              </a:ext>
            </a:extLst>
          </p:cNvPr>
          <p:cNvSpPr>
            <a:spLocks noChangeArrowheads="1"/>
          </p:cNvSpPr>
          <p:nvPr/>
        </p:nvSpPr>
        <p:spPr bwMode="auto">
          <a:xfrm rot="16200000">
            <a:off x="3129667" y="4762975"/>
            <a:ext cx="956154" cy="574948"/>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36" name="AutoShape 3">
            <a:extLst>
              <a:ext uri="{FF2B5EF4-FFF2-40B4-BE49-F238E27FC236}">
                <a16:creationId xmlns:a16="http://schemas.microsoft.com/office/drawing/2014/main" id="{98E0F72D-17F6-4603-9692-C121BEE54877}"/>
              </a:ext>
            </a:extLst>
          </p:cNvPr>
          <p:cNvSpPr>
            <a:spLocks noChangeArrowheads="1"/>
          </p:cNvSpPr>
          <p:nvPr/>
        </p:nvSpPr>
        <p:spPr bwMode="auto">
          <a:xfrm rot="16200000">
            <a:off x="1016472" y="4179218"/>
            <a:ext cx="2160240" cy="659803"/>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33" name="楕円 32">
            <a:extLst>
              <a:ext uri="{FF2B5EF4-FFF2-40B4-BE49-F238E27FC236}">
                <a16:creationId xmlns:a16="http://schemas.microsoft.com/office/drawing/2014/main" id="{B1D6887A-15DF-4BE4-9B84-8813E029481B}"/>
              </a:ext>
            </a:extLst>
          </p:cNvPr>
          <p:cNvSpPr/>
          <p:nvPr/>
        </p:nvSpPr>
        <p:spPr>
          <a:xfrm>
            <a:off x="1381838" y="3981057"/>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１</a:t>
            </a:r>
          </a:p>
        </p:txBody>
      </p:sp>
      <p:sp>
        <p:nvSpPr>
          <p:cNvPr id="38" name="楕円 37">
            <a:extLst>
              <a:ext uri="{FF2B5EF4-FFF2-40B4-BE49-F238E27FC236}">
                <a16:creationId xmlns:a16="http://schemas.microsoft.com/office/drawing/2014/main" id="{24078F77-1928-4476-9966-F2B2FC384152}"/>
              </a:ext>
            </a:extLst>
          </p:cNvPr>
          <p:cNvSpPr/>
          <p:nvPr/>
        </p:nvSpPr>
        <p:spPr>
          <a:xfrm>
            <a:off x="3751202" y="4806703"/>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２</a:t>
            </a:r>
          </a:p>
        </p:txBody>
      </p:sp>
      <p:sp>
        <p:nvSpPr>
          <p:cNvPr id="39" name="楕円 38">
            <a:extLst>
              <a:ext uri="{FF2B5EF4-FFF2-40B4-BE49-F238E27FC236}">
                <a16:creationId xmlns:a16="http://schemas.microsoft.com/office/drawing/2014/main" id="{1A30D3E6-D8AB-4233-BAEF-1F6DE1359B25}"/>
              </a:ext>
            </a:extLst>
          </p:cNvPr>
          <p:cNvSpPr/>
          <p:nvPr/>
        </p:nvSpPr>
        <p:spPr>
          <a:xfrm>
            <a:off x="3537106" y="3428999"/>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３</a:t>
            </a:r>
          </a:p>
        </p:txBody>
      </p:sp>
      <p:sp>
        <p:nvSpPr>
          <p:cNvPr id="40" name="楕円 39">
            <a:extLst>
              <a:ext uri="{FF2B5EF4-FFF2-40B4-BE49-F238E27FC236}">
                <a16:creationId xmlns:a16="http://schemas.microsoft.com/office/drawing/2014/main" id="{98056477-B796-4E14-A1EC-CC1A4FF03171}"/>
              </a:ext>
            </a:extLst>
          </p:cNvPr>
          <p:cNvSpPr/>
          <p:nvPr/>
        </p:nvSpPr>
        <p:spPr>
          <a:xfrm>
            <a:off x="7763257" y="3235889"/>
            <a:ext cx="495672" cy="525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BIZ UDPゴシック" panose="020B0400000000000000" pitchFamily="50" charset="-128"/>
                <a:ea typeface="BIZ UDPゴシック" panose="020B0400000000000000" pitchFamily="50" charset="-128"/>
              </a:rPr>
              <a:t>３</a:t>
            </a:r>
          </a:p>
        </p:txBody>
      </p:sp>
      <p:sp>
        <p:nvSpPr>
          <p:cNvPr id="41" name="楕円 40">
            <a:extLst>
              <a:ext uri="{FF2B5EF4-FFF2-40B4-BE49-F238E27FC236}">
                <a16:creationId xmlns:a16="http://schemas.microsoft.com/office/drawing/2014/main" id="{5CD9CCB2-07AC-4D5A-A2E7-EF07D2945820}"/>
              </a:ext>
            </a:extLst>
          </p:cNvPr>
          <p:cNvSpPr/>
          <p:nvPr/>
        </p:nvSpPr>
        <p:spPr>
          <a:xfrm>
            <a:off x="6272684" y="5192950"/>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１</a:t>
            </a:r>
          </a:p>
        </p:txBody>
      </p:sp>
      <p:sp>
        <p:nvSpPr>
          <p:cNvPr id="42" name="楕円 41">
            <a:extLst>
              <a:ext uri="{FF2B5EF4-FFF2-40B4-BE49-F238E27FC236}">
                <a16:creationId xmlns:a16="http://schemas.microsoft.com/office/drawing/2014/main" id="{E3EC1BC7-8A8F-4181-BD2E-B6D4BABB89ED}"/>
              </a:ext>
            </a:extLst>
          </p:cNvPr>
          <p:cNvSpPr/>
          <p:nvPr/>
        </p:nvSpPr>
        <p:spPr>
          <a:xfrm>
            <a:off x="1367128" y="4630521"/>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４</a:t>
            </a:r>
          </a:p>
        </p:txBody>
      </p:sp>
      <p:sp>
        <p:nvSpPr>
          <p:cNvPr id="44" name="Text Box 5">
            <a:extLst>
              <a:ext uri="{FF2B5EF4-FFF2-40B4-BE49-F238E27FC236}">
                <a16:creationId xmlns:a16="http://schemas.microsoft.com/office/drawing/2014/main" id="{7CBA6547-637B-4A2C-8251-3EF54F329D33}"/>
              </a:ext>
            </a:extLst>
          </p:cNvPr>
          <p:cNvSpPr txBox="1">
            <a:spLocks noChangeArrowheads="1"/>
          </p:cNvSpPr>
          <p:nvPr/>
        </p:nvSpPr>
        <p:spPr bwMode="auto">
          <a:xfrm>
            <a:off x="7129643" y="3767227"/>
            <a:ext cx="2652527" cy="592576"/>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44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利用者・居住者集団</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03541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8DED6C5-16CC-4BC7-B66C-78636A6569AC}"/>
              </a:ext>
            </a:extLst>
          </p:cNvPr>
          <p:cNvSpPr txBox="1"/>
          <p:nvPr/>
        </p:nvSpPr>
        <p:spPr>
          <a:xfrm>
            <a:off x="2711296" y="386328"/>
            <a:ext cx="6769407" cy="830997"/>
          </a:xfrm>
          <a:prstGeom prst="rect">
            <a:avLst/>
          </a:prstGeom>
          <a:noFill/>
        </p:spPr>
        <p:txBody>
          <a:bodyPr wrap="square" rtlCol="0">
            <a:spAutoFit/>
          </a:bodyPr>
          <a:lstStyle/>
          <a:p>
            <a:pPr algn="ctr"/>
            <a:r>
              <a:rPr kumimoji="1" lang="ja-JP" altLang="en-US" sz="4800" dirty="0">
                <a:latin typeface="BIZ UDPゴシック" panose="020B0400000000000000" pitchFamily="50" charset="-128"/>
                <a:ea typeface="BIZ UDPゴシック" panose="020B0400000000000000" pitchFamily="50" charset="-128"/>
              </a:rPr>
              <a:t>これまでの経験</a:t>
            </a:r>
          </a:p>
        </p:txBody>
      </p:sp>
      <p:sp>
        <p:nvSpPr>
          <p:cNvPr id="2" name="テキスト ボックス 1">
            <a:extLst>
              <a:ext uri="{FF2B5EF4-FFF2-40B4-BE49-F238E27FC236}">
                <a16:creationId xmlns:a16="http://schemas.microsoft.com/office/drawing/2014/main" id="{E972E920-247D-43DB-B4E9-C33DBEB4E261}"/>
              </a:ext>
            </a:extLst>
          </p:cNvPr>
          <p:cNvSpPr txBox="1"/>
          <p:nvPr/>
        </p:nvSpPr>
        <p:spPr>
          <a:xfrm>
            <a:off x="1127448" y="2257525"/>
            <a:ext cx="10369152" cy="1077218"/>
          </a:xfrm>
          <a:prstGeom prst="rect">
            <a:avLst/>
          </a:prstGeom>
          <a:noFill/>
        </p:spPr>
        <p:txBody>
          <a:bodyPr wrap="square" rtlCol="0">
            <a:spAutoFit/>
          </a:bodyPr>
          <a:lstStyle/>
          <a:p>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1977</a:t>
            </a:r>
            <a:r>
              <a:rPr kumimoji="1" lang="ja-JP" altLang="en-US" sz="3200" dirty="0">
                <a:latin typeface="BIZ UDPゴシック" panose="020B0400000000000000" pitchFamily="50" charset="-128"/>
                <a:ea typeface="BIZ UDPゴシック" panose="020B0400000000000000" pitchFamily="50" charset="-128"/>
              </a:rPr>
              <a:t>年から</a:t>
            </a:r>
            <a:r>
              <a:rPr kumimoji="1" lang="en-US" altLang="ja-JP" sz="3200" dirty="0">
                <a:latin typeface="BIZ UDPゴシック" panose="020B0400000000000000" pitchFamily="50" charset="-128"/>
                <a:ea typeface="BIZ UDPゴシック" panose="020B0400000000000000" pitchFamily="50" charset="-128"/>
              </a:rPr>
              <a:t>15</a:t>
            </a:r>
            <a:r>
              <a:rPr kumimoji="1" lang="ja-JP" altLang="en-US" sz="3200" dirty="0">
                <a:latin typeface="BIZ UDPゴシック" panose="020B0400000000000000" pitchFamily="50" charset="-128"/>
                <a:ea typeface="BIZ UDPゴシック" panose="020B0400000000000000" pitchFamily="50" charset="-128"/>
              </a:rPr>
              <a:t>年間の現場経験</a:t>
            </a:r>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　　　（重度知的障害者施設・身体障害者施設）</a:t>
            </a:r>
          </a:p>
        </p:txBody>
      </p:sp>
      <p:sp>
        <p:nvSpPr>
          <p:cNvPr id="6" name="テキスト ボックス 5">
            <a:extLst>
              <a:ext uri="{FF2B5EF4-FFF2-40B4-BE49-F238E27FC236}">
                <a16:creationId xmlns:a16="http://schemas.microsoft.com/office/drawing/2014/main" id="{55F19FDA-4BEB-4190-A257-3C1CE65837F6}"/>
              </a:ext>
            </a:extLst>
          </p:cNvPr>
          <p:cNvSpPr txBox="1"/>
          <p:nvPr/>
        </p:nvSpPr>
        <p:spPr>
          <a:xfrm>
            <a:off x="1134416" y="3645024"/>
            <a:ext cx="10369152" cy="1077218"/>
          </a:xfrm>
          <a:prstGeom prst="rect">
            <a:avLst/>
          </a:prstGeom>
          <a:noFill/>
        </p:spPr>
        <p:txBody>
          <a:bodyPr wrap="square" rtlCol="0">
            <a:spAutoFit/>
          </a:bodyPr>
          <a:lstStyle/>
          <a:p>
            <a:r>
              <a:rPr kumimoji="1"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1992</a:t>
            </a:r>
            <a:r>
              <a:rPr kumimoji="1" lang="ja-JP" altLang="en-US" sz="3200" dirty="0">
                <a:latin typeface="BIZ UDPゴシック" panose="020B0400000000000000" pitchFamily="50" charset="-128"/>
                <a:ea typeface="BIZ UDPゴシック" panose="020B0400000000000000" pitchFamily="50" charset="-128"/>
              </a:rPr>
              <a:t>年から</a:t>
            </a:r>
            <a:r>
              <a:rPr kumimoji="1" lang="en-US" altLang="ja-JP" sz="3200" dirty="0">
                <a:latin typeface="BIZ UDPゴシック" panose="020B0400000000000000" pitchFamily="50" charset="-128"/>
                <a:ea typeface="BIZ UDPゴシック" panose="020B0400000000000000" pitchFamily="50" charset="-128"/>
              </a:rPr>
              <a:t>27</a:t>
            </a:r>
            <a:r>
              <a:rPr kumimoji="1" lang="ja-JP" altLang="en-US" sz="3200" dirty="0">
                <a:latin typeface="BIZ UDPゴシック" panose="020B0400000000000000" pitchFamily="50" charset="-128"/>
                <a:ea typeface="BIZ UDPゴシック" panose="020B0400000000000000" pitchFamily="50" charset="-128"/>
              </a:rPr>
              <a:t>年間の教員生活</a:t>
            </a:r>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　　　（和泉福祉専門学校、東海大学、東洋大学）</a:t>
            </a:r>
          </a:p>
        </p:txBody>
      </p:sp>
      <p:sp>
        <p:nvSpPr>
          <p:cNvPr id="9" name="テキスト ボックス 8">
            <a:extLst>
              <a:ext uri="{FF2B5EF4-FFF2-40B4-BE49-F238E27FC236}">
                <a16:creationId xmlns:a16="http://schemas.microsoft.com/office/drawing/2014/main" id="{9EFADD9B-3F8A-4A07-A9C1-45E7DC01EC6D}"/>
              </a:ext>
            </a:extLst>
          </p:cNvPr>
          <p:cNvSpPr txBox="1"/>
          <p:nvPr/>
        </p:nvSpPr>
        <p:spPr>
          <a:xfrm>
            <a:off x="1131512" y="4978955"/>
            <a:ext cx="942898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kern="1200" dirty="0">
                <a:solidFill>
                  <a:schemeClr val="tx1"/>
                </a:solidFill>
                <a:latin typeface="BIZ UDPゴシック" panose="020B0400000000000000" pitchFamily="50" charset="-128"/>
                <a:ea typeface="BIZ UDPゴシック" panose="020B0400000000000000" pitchFamily="50" charset="-128"/>
                <a:cs typeface="+mn-cs"/>
              </a:rPr>
              <a:t>3</a:t>
            </a:r>
            <a:r>
              <a:rPr kumimoji="1" lang="ja-JP" altLang="en-US" sz="32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3200" kern="1200" dirty="0">
                <a:solidFill>
                  <a:schemeClr val="tx1"/>
                </a:solidFill>
                <a:latin typeface="BIZ UDPゴシック" panose="020B0400000000000000" pitchFamily="50" charset="-128"/>
                <a:ea typeface="BIZ UDPゴシック" panose="020B0400000000000000" pitchFamily="50" charset="-128"/>
                <a:cs typeface="+mn-cs"/>
              </a:rPr>
              <a:t>2019</a:t>
            </a:r>
            <a:r>
              <a:rPr kumimoji="1" lang="ja-JP" altLang="ja-JP" sz="320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ja-JP" altLang="en-US" sz="3200" kern="1200" dirty="0">
                <a:solidFill>
                  <a:schemeClr val="tx1"/>
                </a:solidFill>
                <a:latin typeface="BIZ UDPゴシック" panose="020B0400000000000000" pitchFamily="50" charset="-128"/>
                <a:ea typeface="BIZ UDPゴシック" panose="020B0400000000000000" pitchFamily="50" charset="-128"/>
                <a:cs typeface="+mn-cs"/>
              </a:rPr>
              <a:t>から現職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kern="1200" dirty="0">
                <a:solidFill>
                  <a:schemeClr val="tx1"/>
                </a:solidFill>
                <a:latin typeface="BIZ UDPゴシック" panose="020B0400000000000000" pitchFamily="50" charset="-128"/>
                <a:ea typeface="BIZ UDPゴシック" panose="020B0400000000000000" pitchFamily="50" charset="-128"/>
                <a:cs typeface="+mn-cs"/>
              </a:rPr>
              <a:t>　　　（本庄ひまわり福祉会　総合施設長）</a:t>
            </a:r>
            <a:endParaRPr kumimoji="1" lang="ja-JP" altLang="ja-JP" sz="3200" kern="1200" dirty="0">
              <a:solidFill>
                <a:schemeClr val="tx1"/>
              </a:solidFill>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086359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837184" y="682040"/>
            <a:ext cx="8229600" cy="1143000"/>
          </a:xfrm>
        </p:spPr>
        <p:txBody>
          <a:bodyPr>
            <a:normAutofit/>
          </a:bodyPr>
          <a:lstStyle/>
          <a:p>
            <a:r>
              <a:rPr kumimoji="1" lang="ja-JP" altLang="en-US" sz="4800" dirty="0">
                <a:latin typeface="BIZ UDゴシック" panose="020B0400000000000000" pitchFamily="49" charset="-128"/>
                <a:ea typeface="BIZ UDゴシック" panose="020B0400000000000000" pitchFamily="49" charset="-128"/>
                <a:cs typeface="メイリオ" pitchFamily="50" charset="-128"/>
              </a:rPr>
              <a:t>スーパービジョンの機能</a:t>
            </a:r>
          </a:p>
        </p:txBody>
      </p:sp>
      <p:sp>
        <p:nvSpPr>
          <p:cNvPr id="5" name="円/楕円 4"/>
          <p:cNvSpPr/>
          <p:nvPr/>
        </p:nvSpPr>
        <p:spPr>
          <a:xfrm>
            <a:off x="3071664" y="2452512"/>
            <a:ext cx="2952328" cy="2560665"/>
          </a:xfrm>
          <a:prstGeom prst="ellipse">
            <a:avLst/>
          </a:prstGeom>
          <a:solidFill>
            <a:srgbClr val="92D050"/>
          </a:solidFill>
          <a:ln>
            <a:solidFill>
              <a:schemeClr val="bg1">
                <a:lumMod val="50000"/>
              </a:schemeClr>
            </a:solidFill>
          </a:ln>
          <a:effectLst>
            <a:outerShdw blurRad="12700" dist="76200" dir="3000000" sx="101000" sy="101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3200" dirty="0">
                <a:solidFill>
                  <a:schemeClr val="tx1"/>
                </a:solidFill>
                <a:latin typeface="BIZ UDゴシック" panose="020B0400000000000000" pitchFamily="49" charset="-128"/>
                <a:ea typeface="BIZ UDゴシック" panose="020B0400000000000000" pitchFamily="49" charset="-128"/>
                <a:cs typeface="メイリオ" pitchFamily="50" charset="-128"/>
              </a:rPr>
              <a:t>教育的</a:t>
            </a:r>
          </a:p>
          <a:p>
            <a:pPr algn="ctr"/>
            <a:r>
              <a:rPr lang="ja-JP" altLang="en-US" sz="3200" dirty="0">
                <a:solidFill>
                  <a:schemeClr val="tx1"/>
                </a:solidFill>
                <a:latin typeface="BIZ UDゴシック" panose="020B0400000000000000" pitchFamily="49" charset="-128"/>
                <a:ea typeface="BIZ UDゴシック" panose="020B0400000000000000" pitchFamily="49" charset="-128"/>
                <a:cs typeface="メイリオ" pitchFamily="50" charset="-128"/>
              </a:rPr>
              <a:t>機能</a:t>
            </a:r>
          </a:p>
        </p:txBody>
      </p:sp>
      <p:sp>
        <p:nvSpPr>
          <p:cNvPr id="10" name="角丸四角形 9"/>
          <p:cNvSpPr/>
          <p:nvPr/>
        </p:nvSpPr>
        <p:spPr>
          <a:xfrm>
            <a:off x="3287688" y="5053560"/>
            <a:ext cx="5328592" cy="895720"/>
          </a:xfrm>
          <a:prstGeom prst="roundRect">
            <a:avLst/>
          </a:prstGeom>
          <a:solidFill>
            <a:srgbClr val="FFFF00"/>
          </a:solidFill>
          <a:effectLst>
            <a:outerShdw blurRad="50800" dist="889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3600" b="1" dirty="0">
                <a:solidFill>
                  <a:schemeClr val="tx1"/>
                </a:solidFill>
                <a:latin typeface="BIZ UDゴシック" panose="020B0400000000000000" pitchFamily="49" charset="-128"/>
                <a:ea typeface="BIZ UDゴシック" panose="020B0400000000000000" pitchFamily="49" charset="-128"/>
                <a:cs typeface="メイリオ" pitchFamily="50" charset="-128"/>
              </a:rPr>
              <a:t>支持的機能</a:t>
            </a:r>
          </a:p>
        </p:txBody>
      </p:sp>
      <p:sp>
        <p:nvSpPr>
          <p:cNvPr id="11" name="左矢印 10"/>
          <p:cNvSpPr/>
          <p:nvPr/>
        </p:nvSpPr>
        <p:spPr>
          <a:xfrm>
            <a:off x="8641940" y="4823239"/>
            <a:ext cx="1306488" cy="1356361"/>
          </a:xfrm>
          <a:prstGeom prst="leftArrow">
            <a:avLst>
              <a:gd name="adj1" fmla="val 50000"/>
              <a:gd name="adj2" fmla="val 36620"/>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cs typeface="メイリオ" pitchFamily="50" charset="-128"/>
              </a:rPr>
              <a:t>重要</a:t>
            </a:r>
          </a:p>
        </p:txBody>
      </p:sp>
      <p:sp>
        <p:nvSpPr>
          <p:cNvPr id="12" name="円/楕円 11"/>
          <p:cNvSpPr/>
          <p:nvPr/>
        </p:nvSpPr>
        <p:spPr>
          <a:xfrm>
            <a:off x="5663952" y="2492894"/>
            <a:ext cx="2952328" cy="2560665"/>
          </a:xfrm>
          <a:prstGeom prst="ellipse">
            <a:avLst/>
          </a:prstGeom>
          <a:solidFill>
            <a:schemeClr val="accent1">
              <a:lumMod val="60000"/>
              <a:lumOff val="40000"/>
            </a:schemeClr>
          </a:solidFill>
          <a:ln>
            <a:solidFill>
              <a:schemeClr val="bg1">
                <a:lumMod val="50000"/>
              </a:schemeClr>
            </a:solidFill>
          </a:ln>
          <a:effectLst>
            <a:outerShdw dist="76200" dir="3000000" sx="102000" sy="102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3200" dirty="0">
                <a:solidFill>
                  <a:schemeClr val="tx1"/>
                </a:solidFill>
                <a:latin typeface="BIZ UDゴシック" panose="020B0400000000000000" pitchFamily="49" charset="-128"/>
                <a:ea typeface="BIZ UDゴシック" panose="020B0400000000000000" pitchFamily="49" charset="-128"/>
                <a:cs typeface="メイリオ" pitchFamily="50" charset="-128"/>
              </a:rPr>
              <a:t>管理的</a:t>
            </a:r>
          </a:p>
          <a:p>
            <a:pPr algn="ctr"/>
            <a:r>
              <a:rPr lang="ja-JP" altLang="en-US" sz="3200" dirty="0">
                <a:solidFill>
                  <a:schemeClr val="tx1"/>
                </a:solidFill>
                <a:latin typeface="BIZ UDゴシック" panose="020B0400000000000000" pitchFamily="49" charset="-128"/>
                <a:ea typeface="BIZ UDゴシック" panose="020B0400000000000000" pitchFamily="49" charset="-128"/>
                <a:cs typeface="メイリオ" pitchFamily="50" charset="-128"/>
              </a:rPr>
              <a:t>機能</a:t>
            </a:r>
          </a:p>
        </p:txBody>
      </p:sp>
      <p:sp>
        <p:nvSpPr>
          <p:cNvPr id="2" name="スライド番号プレースホルダー 1">
            <a:extLst>
              <a:ext uri="{FF2B5EF4-FFF2-40B4-BE49-F238E27FC236}">
                <a16:creationId xmlns:a16="http://schemas.microsoft.com/office/drawing/2014/main" id="{A4569475-C0FB-4614-8495-4E771447317F}"/>
              </a:ext>
            </a:extLst>
          </p:cNvPr>
          <p:cNvSpPr>
            <a:spLocks noGrp="1"/>
          </p:cNvSpPr>
          <p:nvPr>
            <p:ph type="sldNum" sz="quarter" idx="12"/>
          </p:nvPr>
        </p:nvSpPr>
        <p:spPr/>
        <p:txBody>
          <a:bodyPr/>
          <a:lstStyle/>
          <a:p>
            <a:fld id="{A72C43C9-C29A-4086-B3B4-1F599B556F9C}" type="slidenum">
              <a:rPr kumimoji="1" lang="ja-JP" altLang="en-US" smtClean="0"/>
              <a:t>40</a:t>
            </a:fld>
            <a:endParaRPr kumimoji="1" lang="ja-JP" altLang="en-US"/>
          </a:p>
        </p:txBody>
      </p:sp>
    </p:spTree>
    <p:extLst>
      <p:ext uri="{BB962C8B-B14F-4D97-AF65-F5344CB8AC3E}">
        <p14:creationId xmlns:p14="http://schemas.microsoft.com/office/powerpoint/2010/main" val="42804024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2A075E9-F569-436F-898E-08FA800B345B}"/>
              </a:ext>
            </a:extLst>
          </p:cNvPr>
          <p:cNvSpPr>
            <a:spLocks noGrp="1"/>
          </p:cNvSpPr>
          <p:nvPr>
            <p:ph type="title"/>
          </p:nvPr>
        </p:nvSpPr>
        <p:spPr>
          <a:xfrm>
            <a:off x="2063552" y="620688"/>
            <a:ext cx="7041468" cy="1143000"/>
          </a:xfrm>
        </p:spPr>
        <p:txBody>
          <a:bodyPr>
            <a:normAutofit/>
          </a:bodyPr>
          <a:lstStyle/>
          <a:p>
            <a:pPr algn="l"/>
            <a:r>
              <a:rPr kumimoji="1" lang="ja-JP" altLang="en-US" sz="4800" dirty="0">
                <a:latin typeface="BIZ UDゴシック" panose="020B0400000000000000" pitchFamily="49" charset="-128"/>
                <a:ea typeface="BIZ UDゴシック" panose="020B0400000000000000" pitchFamily="49" charset="-128"/>
                <a:cs typeface="メイリオ" pitchFamily="50" charset="-128"/>
              </a:rPr>
              <a:t>スーパービジョンの種類</a:t>
            </a:r>
          </a:p>
        </p:txBody>
      </p:sp>
      <p:sp>
        <p:nvSpPr>
          <p:cNvPr id="7" name="正方形/長方形 6">
            <a:extLst>
              <a:ext uri="{FF2B5EF4-FFF2-40B4-BE49-F238E27FC236}">
                <a16:creationId xmlns:a16="http://schemas.microsoft.com/office/drawing/2014/main" id="{A2BA3D32-FD86-4316-9240-524FEF4D0CDF}"/>
              </a:ext>
            </a:extLst>
          </p:cNvPr>
          <p:cNvSpPr/>
          <p:nvPr/>
        </p:nvSpPr>
        <p:spPr>
          <a:xfrm>
            <a:off x="2927648" y="2410978"/>
            <a:ext cx="6647974" cy="2308324"/>
          </a:xfrm>
          <a:prstGeom prst="rect">
            <a:avLst/>
          </a:prstGeom>
        </p:spPr>
        <p:txBody>
          <a:bodyPr wrap="none">
            <a:spAutoFit/>
          </a:bodyPr>
          <a:lstStyle/>
          <a:p>
            <a:r>
              <a:rPr lang="ja-JP" altLang="ja-JP" sz="3600" kern="100" dirty="0">
                <a:latin typeface="BIZ UDゴシック" panose="020B0400000000000000" pitchFamily="49" charset="-128"/>
                <a:ea typeface="BIZ UDゴシック" panose="020B0400000000000000" pitchFamily="49" charset="-128"/>
                <a:cs typeface="メイリオ" panose="020B0604030504040204" pitchFamily="50" charset="-128"/>
              </a:rPr>
              <a:t>①個別・スーパービジョン</a:t>
            </a:r>
            <a:endParaRPr lang="ja-JP" altLang="en-US" sz="3600" kern="100"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ja-JP" sz="3600" kern="100" dirty="0">
                <a:latin typeface="BIZ UDゴシック" panose="020B0400000000000000" pitchFamily="49" charset="-128"/>
                <a:ea typeface="BIZ UDゴシック" panose="020B0400000000000000" pitchFamily="49" charset="-128"/>
                <a:cs typeface="メイリオ" panose="020B0604030504040204" pitchFamily="50" charset="-128"/>
              </a:rPr>
              <a:t>②グループ・スーパービジョン</a:t>
            </a:r>
            <a:endParaRPr lang="ja-JP" altLang="en-US" sz="3600" kern="100"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ja-JP" sz="3600" kern="100" dirty="0">
                <a:latin typeface="BIZ UDゴシック" panose="020B0400000000000000" pitchFamily="49" charset="-128"/>
                <a:ea typeface="BIZ UDゴシック" panose="020B0400000000000000" pitchFamily="49" charset="-128"/>
                <a:cs typeface="メイリオ" panose="020B0604030504040204" pitchFamily="50" charset="-128"/>
              </a:rPr>
              <a:t>③ピア・スーパービジョン</a:t>
            </a:r>
            <a:endParaRPr lang="ja-JP" altLang="en-US" sz="3600" kern="100"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ja-JP" sz="3600" dirty="0">
                <a:latin typeface="BIZ UDゴシック" panose="020B0400000000000000" pitchFamily="49" charset="-128"/>
                <a:ea typeface="BIZ UDゴシック" panose="020B0400000000000000" pitchFamily="49" charset="-128"/>
              </a:rPr>
              <a:t>④ライブスーパービジョン</a:t>
            </a:r>
            <a:endParaRPr lang="ja-JP" altLang="en-US" sz="36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D87E3A65-88D1-4A2F-AA7B-BCDEC9B1BA28}"/>
              </a:ext>
            </a:extLst>
          </p:cNvPr>
          <p:cNvSpPr/>
          <p:nvPr/>
        </p:nvSpPr>
        <p:spPr>
          <a:xfrm>
            <a:off x="2423592" y="5404574"/>
            <a:ext cx="7920880" cy="954107"/>
          </a:xfrm>
          <a:prstGeom prst="rect">
            <a:avLst/>
          </a:prstGeom>
        </p:spPr>
        <p:txBody>
          <a:bodyPr wrap="square">
            <a:spAutoFit/>
          </a:bodyPr>
          <a:lstStyle/>
          <a:p>
            <a:r>
              <a:rPr lang="ja-JP" altLang="en-US" sz="2800" kern="100"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その他に、</a:t>
            </a:r>
            <a:r>
              <a:rPr lang="ja-JP" altLang="ja-JP" sz="2800" kern="100"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セルフスーパービジョンを種類に付け加えてる資料もあります</a:t>
            </a:r>
            <a:endParaRPr lang="ja-JP" altLang="en-US" sz="2800" dirty="0">
              <a:solidFill>
                <a:srgbClr val="FF0000"/>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47699414-375D-4D37-A384-FD3A0306EE2E}"/>
              </a:ext>
            </a:extLst>
          </p:cNvPr>
          <p:cNvSpPr>
            <a:spLocks noGrp="1"/>
          </p:cNvSpPr>
          <p:nvPr>
            <p:ph type="sldNum" sz="quarter" idx="12"/>
          </p:nvPr>
        </p:nvSpPr>
        <p:spPr/>
        <p:txBody>
          <a:bodyPr/>
          <a:lstStyle/>
          <a:p>
            <a:fld id="{A72C43C9-C29A-4086-B3B4-1F599B556F9C}" type="slidenum">
              <a:rPr kumimoji="1" lang="ja-JP" altLang="en-US" smtClean="0"/>
              <a:t>41</a:t>
            </a:fld>
            <a:endParaRPr kumimoji="1" lang="ja-JP" altLang="en-US"/>
          </a:p>
        </p:txBody>
      </p:sp>
    </p:spTree>
    <p:extLst>
      <p:ext uri="{BB962C8B-B14F-4D97-AF65-F5344CB8AC3E}">
        <p14:creationId xmlns:p14="http://schemas.microsoft.com/office/powerpoint/2010/main" val="36836137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7BE7F7B7-A5EC-4FE5-80C7-E7CB7E67D8A9}"/>
              </a:ext>
            </a:extLst>
          </p:cNvPr>
          <p:cNvSpPr/>
          <p:nvPr/>
        </p:nvSpPr>
        <p:spPr>
          <a:xfrm>
            <a:off x="7240425" y="2063233"/>
            <a:ext cx="3557754" cy="129614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対象となる職員</a:t>
            </a:r>
            <a:endParaRPr lang="en-US" altLang="ja-JP" sz="1800" b="1" dirty="0">
              <a:solidFill>
                <a:schemeClr val="tx1"/>
              </a:solidFill>
              <a:latin typeface="BIZ UDゴシック" panose="020B0400000000000000" pitchFamily="49" charset="-128"/>
              <a:ea typeface="BIZ UDゴシック" panose="020B0400000000000000" pitchFamily="49" charset="-128"/>
              <a:cs typeface="メイリオ" pitchFamily="50" charset="-128"/>
            </a:endParaRPr>
          </a:p>
          <a:p>
            <a:pPr algn="ctr"/>
            <a:r>
              <a:rPr lang="ja-JP" altLang="en-US" sz="1800" b="1" dirty="0">
                <a:solidFill>
                  <a:schemeClr val="tx1"/>
                </a:solidFill>
                <a:latin typeface="BIZ UDゴシック" panose="020B0400000000000000" pitchFamily="49" charset="-128"/>
                <a:ea typeface="BIZ UDゴシック" panose="020B0400000000000000" pitchFamily="49" charset="-128"/>
                <a:cs typeface="メイリオ" pitchFamily="50" charset="-128"/>
              </a:rPr>
              <a:t>バイジー（バイザー）</a:t>
            </a:r>
            <a:endParaRPr kumimoji="1" lang="ja-JP" altLang="en-US" dirty="0">
              <a:solidFill>
                <a:schemeClr val="tx1"/>
              </a:solidFill>
            </a:endParaRPr>
          </a:p>
        </p:txBody>
      </p:sp>
      <p:sp>
        <p:nvSpPr>
          <p:cNvPr id="4" name="正方形/長方形 3">
            <a:extLst>
              <a:ext uri="{FF2B5EF4-FFF2-40B4-BE49-F238E27FC236}">
                <a16:creationId xmlns:a16="http://schemas.microsoft.com/office/drawing/2014/main" id="{6916EC18-9471-42E9-9B21-CA7E49685147}"/>
              </a:ext>
            </a:extLst>
          </p:cNvPr>
          <p:cNvSpPr/>
          <p:nvPr/>
        </p:nvSpPr>
        <p:spPr>
          <a:xfrm>
            <a:off x="1331241" y="2141149"/>
            <a:ext cx="5052791" cy="1569660"/>
          </a:xfrm>
          <a:prstGeom prst="rect">
            <a:avLst/>
          </a:prstGeom>
        </p:spPr>
        <p:txBody>
          <a:bodyPr wrap="square">
            <a:spAutoFit/>
          </a:bodyPr>
          <a:lstStyle/>
          <a:p>
            <a:pPr algn="just"/>
            <a:r>
              <a:rPr lang="ja-JP" altLang="ja-JP" sz="2400" b="1" kern="100" dirty="0">
                <a:latin typeface="BIZ UDゴシック" panose="020B0400000000000000" pitchFamily="49" charset="-128"/>
                <a:ea typeface="BIZ UDゴシック" panose="020B0400000000000000" pitchFamily="49" charset="-128"/>
                <a:cs typeface="メイリオ" panose="020B0604030504040204" pitchFamily="50" charset="-128"/>
              </a:rPr>
              <a:t>個別・スーパービジョンとはスーパーバイジーとスーパーパイザーが１対１で行うスーパービジョンのことです。</a:t>
            </a:r>
            <a:endParaRPr lang="ja-JP" altLang="en-US" sz="2400" b="1"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D547A396-5223-4D9D-BB2B-0EEF30749EC7}"/>
              </a:ext>
            </a:extLst>
          </p:cNvPr>
          <p:cNvSpPr/>
          <p:nvPr/>
        </p:nvSpPr>
        <p:spPr>
          <a:xfrm>
            <a:off x="1331241" y="3721155"/>
            <a:ext cx="5052791" cy="1938992"/>
          </a:xfrm>
          <a:prstGeom prst="rect">
            <a:avLst/>
          </a:prstGeom>
        </p:spPr>
        <p:txBody>
          <a:bodyPr wrap="square">
            <a:spAutoFit/>
          </a:bodyPr>
          <a:lstStyle/>
          <a:p>
            <a:pPr algn="just"/>
            <a:r>
              <a:rPr lang="ja-JP" altLang="ja-JP" sz="2400" b="1" kern="100" dirty="0">
                <a:latin typeface="BIZ UDゴシック" panose="020B0400000000000000" pitchFamily="49" charset="-128"/>
                <a:ea typeface="BIZ UDゴシック" panose="020B0400000000000000" pitchFamily="49" charset="-128"/>
                <a:cs typeface="メイリオ" panose="020B0604030504040204" pitchFamily="50" charset="-128"/>
              </a:rPr>
              <a:t>個別スーパービジョンはバイジーの個別課題を明らかにし、この個別課題をバイザーが共有し、解決に向けてバイジー自身が歩き出すことを支援する全過程である</a:t>
            </a:r>
            <a:endParaRPr lang="ja-JP" altLang="en-US" sz="2400" b="1"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CD099C6E-759E-47CE-929B-513F5EFB7F88}"/>
              </a:ext>
            </a:extLst>
          </p:cNvPr>
          <p:cNvSpPr/>
          <p:nvPr/>
        </p:nvSpPr>
        <p:spPr>
          <a:xfrm>
            <a:off x="2063552" y="764704"/>
            <a:ext cx="6955750" cy="830997"/>
          </a:xfrm>
          <a:prstGeom prst="rect">
            <a:avLst/>
          </a:prstGeom>
        </p:spPr>
        <p:txBody>
          <a:bodyPr wrap="none">
            <a:spAutoFit/>
          </a:bodyPr>
          <a:lstStyle/>
          <a:p>
            <a:r>
              <a:rPr lang="ja-JP" altLang="ja-JP" sz="4800" kern="100" dirty="0">
                <a:latin typeface="BIZ UDゴシック" panose="020B0400000000000000" pitchFamily="49" charset="-128"/>
                <a:ea typeface="BIZ UDゴシック" panose="020B0400000000000000" pitchFamily="49" charset="-128"/>
                <a:cs typeface="メイリオ" panose="020B0604030504040204" pitchFamily="50" charset="-128"/>
              </a:rPr>
              <a:t>個別・スーパービジョン</a:t>
            </a:r>
            <a:endParaRPr lang="ja-JP" altLang="en-US" sz="4800" dirty="0"/>
          </a:p>
        </p:txBody>
      </p:sp>
      <p:sp>
        <p:nvSpPr>
          <p:cNvPr id="2" name="スライド番号プレースホルダー 1">
            <a:extLst>
              <a:ext uri="{FF2B5EF4-FFF2-40B4-BE49-F238E27FC236}">
                <a16:creationId xmlns:a16="http://schemas.microsoft.com/office/drawing/2014/main" id="{A8702252-1B4A-44C6-8CAB-39B27343B1E8}"/>
              </a:ext>
            </a:extLst>
          </p:cNvPr>
          <p:cNvSpPr>
            <a:spLocks noGrp="1"/>
          </p:cNvSpPr>
          <p:nvPr>
            <p:ph type="sldNum" sz="quarter" idx="12"/>
          </p:nvPr>
        </p:nvSpPr>
        <p:spPr/>
        <p:txBody>
          <a:bodyPr/>
          <a:lstStyle/>
          <a:p>
            <a:fld id="{A72C43C9-C29A-4086-B3B4-1F599B556F9C}" type="slidenum">
              <a:rPr kumimoji="1" lang="ja-JP" altLang="en-US" smtClean="0"/>
              <a:t>42</a:t>
            </a:fld>
            <a:endParaRPr kumimoji="1" lang="ja-JP" altLang="en-US"/>
          </a:p>
        </p:txBody>
      </p:sp>
      <p:sp>
        <p:nvSpPr>
          <p:cNvPr id="10" name="上矢印 22">
            <a:extLst>
              <a:ext uri="{FF2B5EF4-FFF2-40B4-BE49-F238E27FC236}">
                <a16:creationId xmlns:a16="http://schemas.microsoft.com/office/drawing/2014/main" id="{3E136D71-5C0D-4701-8108-9F47570A5F6F}"/>
              </a:ext>
            </a:extLst>
          </p:cNvPr>
          <p:cNvSpPr/>
          <p:nvPr/>
        </p:nvSpPr>
        <p:spPr>
          <a:xfrm>
            <a:off x="8470124" y="3370065"/>
            <a:ext cx="1335017" cy="542783"/>
          </a:xfrm>
          <a:prstGeom prst="upArrow">
            <a:avLst>
              <a:gd name="adj1" fmla="val 33255"/>
              <a:gd name="adj2" fmla="val 50000"/>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11" name="上矢印 23">
            <a:extLst>
              <a:ext uri="{FF2B5EF4-FFF2-40B4-BE49-F238E27FC236}">
                <a16:creationId xmlns:a16="http://schemas.microsoft.com/office/drawing/2014/main" id="{6D2AF9A1-1BDC-4A2D-A334-3FA75A8FD8D0}"/>
              </a:ext>
            </a:extLst>
          </p:cNvPr>
          <p:cNvSpPr/>
          <p:nvPr/>
        </p:nvSpPr>
        <p:spPr>
          <a:xfrm>
            <a:off x="8579547" y="5229200"/>
            <a:ext cx="1225594" cy="459989"/>
          </a:xfrm>
          <a:prstGeom prst="upArrow">
            <a:avLst>
              <a:gd name="adj1" fmla="val 33255"/>
              <a:gd name="adj2" fmla="val 4533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BEFB9CAC-4083-4372-B455-81EA716B31BE}"/>
              </a:ext>
            </a:extLst>
          </p:cNvPr>
          <p:cNvSpPr/>
          <p:nvPr/>
        </p:nvSpPr>
        <p:spPr>
          <a:xfrm>
            <a:off x="7752184" y="5702661"/>
            <a:ext cx="2880320" cy="76711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外部のバイザー</a:t>
            </a:r>
          </a:p>
        </p:txBody>
      </p:sp>
      <p:sp>
        <p:nvSpPr>
          <p:cNvPr id="13" name="楕円 12">
            <a:extLst>
              <a:ext uri="{FF2B5EF4-FFF2-40B4-BE49-F238E27FC236}">
                <a16:creationId xmlns:a16="http://schemas.microsoft.com/office/drawing/2014/main" id="{1C258424-25F8-4FAA-A140-C1C08F40D6F3}"/>
              </a:ext>
            </a:extLst>
          </p:cNvPr>
          <p:cNvSpPr/>
          <p:nvPr/>
        </p:nvSpPr>
        <p:spPr>
          <a:xfrm>
            <a:off x="7303005" y="3926320"/>
            <a:ext cx="3557753" cy="1296144"/>
          </a:xfrm>
          <a:prstGeom prst="ellipse">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対象となる職員</a:t>
            </a:r>
            <a:endParaRPr lang="en-US" altLang="ja-JP" sz="2000" b="1" dirty="0">
              <a:solidFill>
                <a:schemeClr val="tx1"/>
              </a:solidFill>
              <a:latin typeface="BIZ UDゴシック" panose="020B0400000000000000" pitchFamily="49" charset="-128"/>
              <a:ea typeface="BIZ UDゴシック" panose="020B0400000000000000" pitchFamily="49" charset="-128"/>
              <a:cs typeface="メイリオ" pitchFamily="50" charset="-128"/>
            </a:endParaRPr>
          </a:p>
          <a:p>
            <a:pPr algn="ctr"/>
            <a:r>
              <a:rPr lang="ja-JP" altLang="en-US" sz="2000" b="1" dirty="0">
                <a:solidFill>
                  <a:schemeClr val="tx1"/>
                </a:solidFill>
                <a:latin typeface="BIZ UDゴシック" panose="020B0400000000000000" pitchFamily="49" charset="-128"/>
                <a:ea typeface="BIZ UDゴシック" panose="020B0400000000000000" pitchFamily="49" charset="-128"/>
                <a:cs typeface="メイリオ" pitchFamily="50" charset="-128"/>
              </a:rPr>
              <a:t>バイジー（バイザー）</a:t>
            </a:r>
            <a:endParaRPr kumimoji="1" lang="ja-JP" altLang="en-US" sz="2000" dirty="0">
              <a:solidFill>
                <a:schemeClr val="tx1"/>
              </a:solidFill>
            </a:endParaRPr>
          </a:p>
        </p:txBody>
      </p:sp>
    </p:spTree>
    <p:extLst>
      <p:ext uri="{BB962C8B-B14F-4D97-AF65-F5344CB8AC3E}">
        <p14:creationId xmlns:p14="http://schemas.microsoft.com/office/powerpoint/2010/main" val="4030449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ACBCFCA-3FE7-45C3-AD64-99B2ED3A4267}"/>
              </a:ext>
            </a:extLst>
          </p:cNvPr>
          <p:cNvSpPr/>
          <p:nvPr/>
        </p:nvSpPr>
        <p:spPr>
          <a:xfrm>
            <a:off x="1847528" y="591777"/>
            <a:ext cx="8186857" cy="830997"/>
          </a:xfrm>
          <a:prstGeom prst="rect">
            <a:avLst/>
          </a:prstGeom>
        </p:spPr>
        <p:txBody>
          <a:bodyPr wrap="none">
            <a:spAutoFit/>
          </a:bodyPr>
          <a:lstStyle/>
          <a:p>
            <a:r>
              <a:rPr lang="ja-JP" altLang="ja-JP" sz="4800" kern="100" dirty="0">
                <a:latin typeface="BIZ UDゴシック" panose="020B0400000000000000" pitchFamily="49" charset="-128"/>
                <a:ea typeface="BIZ UDゴシック" panose="020B0400000000000000" pitchFamily="49" charset="-128"/>
                <a:cs typeface="メイリオ" panose="020B0604030504040204" pitchFamily="50" charset="-128"/>
              </a:rPr>
              <a:t>グループ・スーパービジョン</a:t>
            </a:r>
            <a:endParaRPr lang="ja-JP" altLang="en-US" sz="4800"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067B9527-BDBA-4840-B042-0B2A46279676}"/>
              </a:ext>
            </a:extLst>
          </p:cNvPr>
          <p:cNvSpPr/>
          <p:nvPr/>
        </p:nvSpPr>
        <p:spPr>
          <a:xfrm>
            <a:off x="1559496" y="3573016"/>
            <a:ext cx="9073008" cy="954107"/>
          </a:xfrm>
          <a:prstGeom prst="rect">
            <a:avLst/>
          </a:prstGeom>
        </p:spPr>
        <p:txBody>
          <a:bodyPr wrap="square">
            <a:spAutoFit/>
          </a:bodyPr>
          <a:lstStyle/>
          <a:p>
            <a:r>
              <a:rPr lang="ja-JP"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事例検討会とグループ・スーパービジョンは、両者の違いが明確に理解され</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ていない場合が見受けられます。</a:t>
            </a:r>
            <a:endParaRPr lang="ja-JP" altLang="en-US" sz="2800" dirty="0">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3AEDBC26-EEE7-4DC3-B64E-12FE5554FF2F}"/>
              </a:ext>
            </a:extLst>
          </p:cNvPr>
          <p:cNvSpPr/>
          <p:nvPr/>
        </p:nvSpPr>
        <p:spPr>
          <a:xfrm>
            <a:off x="1559494" y="2435384"/>
            <a:ext cx="9073008" cy="954107"/>
          </a:xfrm>
          <a:prstGeom prst="rect">
            <a:avLst/>
          </a:prstGeom>
        </p:spPr>
        <p:txBody>
          <a:bodyPr wrap="square">
            <a:spAutoFit/>
          </a:bodyPr>
          <a:lstStyle/>
          <a:p>
            <a:r>
              <a:rPr lang="ja-JP"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複数のメンバーが提示された事例について話し合うという形が似ているためです。</a:t>
            </a:r>
            <a:endParaRPr lang="ja-JP" altLang="en-US" sz="28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8456E509-77B6-4A93-A45F-B20DC41C45D7}"/>
              </a:ext>
            </a:extLst>
          </p:cNvPr>
          <p:cNvSpPr/>
          <p:nvPr/>
        </p:nvSpPr>
        <p:spPr>
          <a:xfrm>
            <a:off x="3182380" y="5083377"/>
            <a:ext cx="5827236" cy="769441"/>
          </a:xfrm>
          <a:prstGeom prst="rect">
            <a:avLst/>
          </a:prstGeom>
        </p:spPr>
        <p:txBody>
          <a:bodyPr wrap="none">
            <a:spAutoFit/>
          </a:bodyPr>
          <a:lstStyle/>
          <a:p>
            <a:r>
              <a:rPr lang="ja-JP"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両者の違いはその目的</a:t>
            </a:r>
            <a:endParaRPr lang="ja-JP" altLang="en-US" sz="4400" dirty="0">
              <a:solidFill>
                <a:srgbClr val="FF0000"/>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3AD7CD73-3195-428E-B022-B2FFD5441D57}"/>
              </a:ext>
            </a:extLst>
          </p:cNvPr>
          <p:cNvSpPr>
            <a:spLocks noGrp="1"/>
          </p:cNvSpPr>
          <p:nvPr>
            <p:ph type="sldNum" sz="quarter" idx="12"/>
          </p:nvPr>
        </p:nvSpPr>
        <p:spPr/>
        <p:txBody>
          <a:bodyPr/>
          <a:lstStyle/>
          <a:p>
            <a:fld id="{A72C43C9-C29A-4086-B3B4-1F599B556F9C}" type="slidenum">
              <a:rPr kumimoji="1" lang="ja-JP" altLang="en-US" smtClean="0"/>
              <a:t>43</a:t>
            </a:fld>
            <a:endParaRPr kumimoji="1" lang="ja-JP" altLang="en-US"/>
          </a:p>
        </p:txBody>
      </p:sp>
    </p:spTree>
    <p:extLst>
      <p:ext uri="{BB962C8B-B14F-4D97-AF65-F5344CB8AC3E}">
        <p14:creationId xmlns:p14="http://schemas.microsoft.com/office/powerpoint/2010/main" val="35678941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60B081D-7110-4CCE-90DD-4BB333643AFC}"/>
              </a:ext>
            </a:extLst>
          </p:cNvPr>
          <p:cNvSpPr/>
          <p:nvPr/>
        </p:nvSpPr>
        <p:spPr>
          <a:xfrm>
            <a:off x="4151784" y="980728"/>
            <a:ext cx="2954655" cy="923330"/>
          </a:xfrm>
          <a:prstGeom prst="rect">
            <a:avLst/>
          </a:prstGeom>
        </p:spPr>
        <p:txBody>
          <a:bodyPr wrap="none">
            <a:spAutoFit/>
          </a:bodyPr>
          <a:lstStyle/>
          <a:p>
            <a:r>
              <a:rPr lang="ja-JP" altLang="ja-JP" sz="5400" kern="100" dirty="0">
                <a:latin typeface="BIZ UDゴシック" panose="020B0400000000000000" pitchFamily="49" charset="-128"/>
                <a:ea typeface="BIZ UDゴシック" panose="020B0400000000000000" pitchFamily="49" charset="-128"/>
                <a:cs typeface="Times New Roman" panose="02020603050405020304" pitchFamily="18" charset="0"/>
              </a:rPr>
              <a:t>事例検討</a:t>
            </a:r>
            <a:endParaRPr lang="ja-JP" altLang="en-US" sz="5400" dirty="0"/>
          </a:p>
        </p:txBody>
      </p:sp>
      <p:sp>
        <p:nvSpPr>
          <p:cNvPr id="5" name="正方形/長方形 4">
            <a:extLst>
              <a:ext uri="{FF2B5EF4-FFF2-40B4-BE49-F238E27FC236}">
                <a16:creationId xmlns:a16="http://schemas.microsoft.com/office/drawing/2014/main" id="{CD892CBB-37F3-413B-BB49-C49C4BE3FC9C}"/>
              </a:ext>
            </a:extLst>
          </p:cNvPr>
          <p:cNvSpPr/>
          <p:nvPr/>
        </p:nvSpPr>
        <p:spPr>
          <a:xfrm>
            <a:off x="1523492" y="3140968"/>
            <a:ext cx="9145016" cy="2182842"/>
          </a:xfrm>
          <a:prstGeom prst="rect">
            <a:avLst/>
          </a:prstGeom>
        </p:spPr>
        <p:txBody>
          <a:bodyPr wrap="square">
            <a:spAutoFit/>
          </a:bodyPr>
          <a:lstStyle/>
          <a:p>
            <a:pPr algn="just">
              <a:lnSpc>
                <a:spcPct val="150000"/>
              </a:lnSpc>
            </a:pPr>
            <a:r>
              <a:rPr lang="ja-JP" altLang="ja-JP" sz="3200" kern="100" dirty="0">
                <a:latin typeface="BIZ UDゴシック" panose="020B0400000000000000" pitchFamily="49" charset="-128"/>
                <a:ea typeface="BIZ UDゴシック" panose="020B0400000000000000" pitchFamily="49" charset="-128"/>
                <a:cs typeface="Times New Roman" panose="02020603050405020304" pitchFamily="18" charset="0"/>
              </a:rPr>
              <a:t>事例検討は</a:t>
            </a:r>
            <a:r>
              <a:rPr lang="ja-JP" altLang="en-US" sz="3200" kern="100" dirty="0">
                <a:latin typeface="BIZ UDゴシック" panose="020B0400000000000000" pitchFamily="49" charset="-128"/>
                <a:ea typeface="BIZ UDゴシック" panose="020B0400000000000000" pitchFamily="49" charset="-128"/>
                <a:cs typeface="Times New Roman" panose="02020603050405020304" pitchFamily="18" charset="0"/>
              </a:rPr>
              <a:t>支援</a:t>
            </a:r>
            <a:r>
              <a:rPr lang="ja-JP" altLang="ja-JP" sz="3200" kern="100" dirty="0">
                <a:latin typeface="BIZ UDゴシック" panose="020B0400000000000000" pitchFamily="49" charset="-128"/>
                <a:ea typeface="BIZ UDゴシック" panose="020B0400000000000000" pitchFamily="49" charset="-128"/>
                <a:cs typeface="Times New Roman" panose="02020603050405020304" pitchFamily="18" charset="0"/>
              </a:rPr>
              <a:t>者が事例の理解を深めることで、利用者に対してより良い</a:t>
            </a:r>
            <a:r>
              <a:rPr lang="ja-JP" altLang="en-US" sz="3200" kern="100" dirty="0">
                <a:latin typeface="BIZ UDゴシック" panose="020B0400000000000000" pitchFamily="49" charset="-128"/>
                <a:ea typeface="BIZ UDゴシック" panose="020B0400000000000000" pitchFamily="49" charset="-128"/>
                <a:cs typeface="Times New Roman" panose="02020603050405020304" pitchFamily="18" charset="0"/>
              </a:rPr>
              <a:t>支援</a:t>
            </a:r>
            <a:r>
              <a:rPr lang="ja-JP" altLang="ja-JP" sz="3200" kern="100" dirty="0">
                <a:latin typeface="BIZ UDゴシック" panose="020B0400000000000000" pitchFamily="49" charset="-128"/>
                <a:ea typeface="BIZ UDゴシック" panose="020B0400000000000000" pitchFamily="49" charset="-128"/>
                <a:cs typeface="Times New Roman" panose="02020603050405020304" pitchFamily="18" charset="0"/>
              </a:rPr>
              <a:t>を提供することを目指して行われるところに主眼が置かれます。</a:t>
            </a:r>
            <a:endParaRPr lang="ja-JP" altLang="en-US" sz="32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8DDC612-A537-4C39-9853-B055B501791C}"/>
              </a:ext>
            </a:extLst>
          </p:cNvPr>
          <p:cNvSpPr>
            <a:spLocks noGrp="1"/>
          </p:cNvSpPr>
          <p:nvPr>
            <p:ph type="sldNum" sz="quarter" idx="12"/>
          </p:nvPr>
        </p:nvSpPr>
        <p:spPr/>
        <p:txBody>
          <a:bodyPr/>
          <a:lstStyle/>
          <a:p>
            <a:fld id="{A72C43C9-C29A-4086-B3B4-1F599B556F9C}" type="slidenum">
              <a:rPr kumimoji="1" lang="ja-JP" altLang="en-US" smtClean="0"/>
              <a:t>44</a:t>
            </a:fld>
            <a:endParaRPr kumimoji="1" lang="ja-JP" altLang="en-US"/>
          </a:p>
        </p:txBody>
      </p:sp>
    </p:spTree>
    <p:extLst>
      <p:ext uri="{BB962C8B-B14F-4D97-AF65-F5344CB8AC3E}">
        <p14:creationId xmlns:p14="http://schemas.microsoft.com/office/powerpoint/2010/main" val="4956425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AEC28F3-9600-4339-B03E-6382BAEC5727}"/>
              </a:ext>
            </a:extLst>
          </p:cNvPr>
          <p:cNvSpPr/>
          <p:nvPr/>
        </p:nvSpPr>
        <p:spPr>
          <a:xfrm>
            <a:off x="1249369" y="2449859"/>
            <a:ext cx="2952328" cy="864096"/>
          </a:xfrm>
          <a:prstGeom prst="rect">
            <a:avLst/>
          </a:prstGeom>
          <a:ln w="38100">
            <a:solidFill>
              <a:schemeClr val="tx1"/>
            </a:solidFill>
          </a:ln>
        </p:spPr>
        <p:txBody>
          <a:bodyPr wrap="square">
            <a:spAutoFit/>
          </a:bodyPr>
          <a:lstStyle/>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管理的機能が重視</a:t>
            </a:r>
            <a:endPar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される場合</a:t>
            </a:r>
            <a:endParaRPr lang="ja-JP" altLang="en-US" sz="2400" b="1"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BD2DCC85-F810-4812-BFC1-35A056454919}"/>
              </a:ext>
            </a:extLst>
          </p:cNvPr>
          <p:cNvSpPr/>
          <p:nvPr/>
        </p:nvSpPr>
        <p:spPr>
          <a:xfrm>
            <a:off x="2589364" y="827104"/>
            <a:ext cx="6853158" cy="707886"/>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r>
              <a:rPr lang="ja-JP" altLang="ja-JP" sz="4000" b="1" kern="100" dirty="0">
                <a:latin typeface="BIZ UDゴシック" panose="020B0400000000000000" pitchFamily="49" charset="-128"/>
                <a:ea typeface="BIZ UDゴシック" panose="020B0400000000000000" pitchFamily="49" charset="-128"/>
                <a:cs typeface="メイリオ" panose="020B0604030504040204" pitchFamily="50" charset="-128"/>
              </a:rPr>
              <a:t>グループ・スーパービジョン</a:t>
            </a:r>
            <a:endParaRPr lang="ja-JP" altLang="en-US" sz="4000" b="1" dirty="0">
              <a:latin typeface="BIZ UDゴシック" panose="020B0400000000000000" pitchFamily="49" charset="-128"/>
              <a:ea typeface="BIZ UDゴシック" panose="020B0400000000000000" pitchFamily="49" charset="-128"/>
            </a:endParaRPr>
          </a:p>
        </p:txBody>
      </p:sp>
      <p:cxnSp>
        <p:nvCxnSpPr>
          <p:cNvPr id="7" name="直線矢印コネクタ 6">
            <a:extLst>
              <a:ext uri="{FF2B5EF4-FFF2-40B4-BE49-F238E27FC236}">
                <a16:creationId xmlns:a16="http://schemas.microsoft.com/office/drawing/2014/main" id="{B289E2F5-21EB-4E4F-BDF1-D1797CA7D7F3}"/>
              </a:ext>
            </a:extLst>
          </p:cNvPr>
          <p:cNvCxnSpPr>
            <a:cxnSpLocks/>
            <a:stCxn id="5" idx="2"/>
            <a:endCxn id="4" idx="0"/>
          </p:cNvCxnSpPr>
          <p:nvPr/>
        </p:nvCxnSpPr>
        <p:spPr>
          <a:xfrm flipH="1">
            <a:off x="2725533" y="1534990"/>
            <a:ext cx="3290410" cy="9148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7EBE0FD-05E2-457F-B5BF-1BB1CAF7E3C9}"/>
              </a:ext>
            </a:extLst>
          </p:cNvPr>
          <p:cNvSpPr/>
          <p:nvPr/>
        </p:nvSpPr>
        <p:spPr>
          <a:xfrm>
            <a:off x="1064958" y="3544046"/>
            <a:ext cx="3069210" cy="1323439"/>
          </a:xfrm>
          <a:prstGeom prst="rect">
            <a:avLst/>
          </a:prstGeom>
        </p:spPr>
        <p:txBody>
          <a:bodyPr wrap="square">
            <a:spAutoFit/>
          </a:bodyPr>
          <a:lstStyle/>
          <a:p>
            <a:pPr algn="just"/>
            <a:r>
              <a:rPr lang="ja-JP" altLang="ja-JP" sz="2000" kern="100" dirty="0">
                <a:latin typeface="BIZ UDゴシック" panose="020B0400000000000000" pitchFamily="49" charset="-128"/>
                <a:ea typeface="BIZ UDゴシック" panose="020B0400000000000000" pitchFamily="49" charset="-128"/>
                <a:cs typeface="Times New Roman" panose="02020603050405020304" pitchFamily="18" charset="0"/>
              </a:rPr>
              <a:t>その主眼は援助者が機関の機能に即した適切な援助行動が取れるようになることに置かれます。</a:t>
            </a:r>
            <a:endParaRPr lang="ja-JP" altLang="en-US" sz="20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383C993C-D9A0-4091-A3A7-51CA5090D7ED}"/>
              </a:ext>
            </a:extLst>
          </p:cNvPr>
          <p:cNvSpPr/>
          <p:nvPr/>
        </p:nvSpPr>
        <p:spPr>
          <a:xfrm>
            <a:off x="4529099" y="2476609"/>
            <a:ext cx="2952328" cy="830997"/>
          </a:xfrm>
          <a:prstGeom prst="rect">
            <a:avLst/>
          </a:prstGeom>
          <a:ln w="38100">
            <a:solidFill>
              <a:schemeClr val="tx1"/>
            </a:solidFill>
          </a:ln>
        </p:spPr>
        <p:txBody>
          <a:bodyPr wrap="square">
            <a:spAutoFit/>
          </a:bodyPr>
          <a:lstStyle/>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教育的機能が重視</a:t>
            </a:r>
            <a:endPar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される場合</a:t>
            </a:r>
            <a:endParaRPr lang="ja-JP" altLang="en-US" sz="2400" b="1" dirty="0">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1CE82AD8-BFFD-4A7D-B65C-61135A64A085}"/>
              </a:ext>
            </a:extLst>
          </p:cNvPr>
          <p:cNvSpPr/>
          <p:nvPr/>
        </p:nvSpPr>
        <p:spPr>
          <a:xfrm>
            <a:off x="7952280" y="2471934"/>
            <a:ext cx="2952328" cy="830997"/>
          </a:xfrm>
          <a:prstGeom prst="rect">
            <a:avLst/>
          </a:prstGeom>
          <a:ln w="28575">
            <a:solidFill>
              <a:schemeClr val="tx1"/>
            </a:solidFill>
          </a:ln>
        </p:spPr>
        <p:txBody>
          <a:bodyPr wrap="square">
            <a:spAutoFit/>
          </a:bodyPr>
          <a:lstStyle/>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支持的機能が重視</a:t>
            </a:r>
            <a:endPar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される場合</a:t>
            </a:r>
            <a:endParaRPr lang="ja-JP" altLang="en-US" sz="2400" b="1"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5FF2127C-2F84-4A0D-A386-B56F8D5FF666}"/>
              </a:ext>
            </a:extLst>
          </p:cNvPr>
          <p:cNvSpPr/>
          <p:nvPr/>
        </p:nvSpPr>
        <p:spPr>
          <a:xfrm>
            <a:off x="4645253" y="3445573"/>
            <a:ext cx="2741380" cy="1323439"/>
          </a:xfrm>
          <a:prstGeom prst="rect">
            <a:avLst/>
          </a:prstGeom>
        </p:spPr>
        <p:txBody>
          <a:bodyPr wrap="square">
            <a:spAutoFit/>
          </a:bodyPr>
          <a:lstStyle/>
          <a:p>
            <a:pPr algn="just"/>
            <a:r>
              <a:rPr lang="ja-JP" altLang="ja-JP" sz="2000" kern="100" dirty="0">
                <a:latin typeface="BIZ UDゴシック" panose="020B0400000000000000" pitchFamily="49" charset="-128"/>
                <a:ea typeface="BIZ UDゴシック" panose="020B0400000000000000" pitchFamily="49" charset="-128"/>
                <a:cs typeface="Times New Roman" panose="02020603050405020304" pitchFamily="18" charset="0"/>
              </a:rPr>
              <a:t>スーパーバイジーが援助者として必要な知識を得ていくことが重視されます。</a:t>
            </a:r>
            <a:endParaRPr lang="ja-JP" altLang="en-US" sz="2000"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68964F4F-61FA-4DFF-9B28-5489584DAA1D}"/>
              </a:ext>
            </a:extLst>
          </p:cNvPr>
          <p:cNvSpPr/>
          <p:nvPr/>
        </p:nvSpPr>
        <p:spPr>
          <a:xfrm>
            <a:off x="7961337" y="3445573"/>
            <a:ext cx="3069210" cy="2585323"/>
          </a:xfrm>
          <a:prstGeom prst="rect">
            <a:avLst/>
          </a:prstGeom>
        </p:spPr>
        <p:txBody>
          <a:bodyPr wrap="square">
            <a:spAutoFit/>
          </a:bodyPr>
          <a:lstStyle/>
          <a:p>
            <a:pPr algn="just"/>
            <a:r>
              <a:rPr lang="ja-JP"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事例の検討を通じて語られるバイジーの行動面や感情面に焦点が当てられることになり、こうした検討を通じてバイジーが自らの感情面や</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支援</a:t>
            </a:r>
            <a:r>
              <a:rPr lang="ja-JP"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行動について客観視を図り、整理</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していくことを助けることが重視されます。</a:t>
            </a:r>
            <a:endParaRPr lang="ja-JP" altLang="en-US" dirty="0">
              <a:latin typeface="BIZ UDゴシック" panose="020B0400000000000000" pitchFamily="49" charset="-128"/>
              <a:ea typeface="BIZ UDゴシック" panose="020B0400000000000000" pitchFamily="49" charset="-128"/>
            </a:endParaRPr>
          </a:p>
        </p:txBody>
      </p:sp>
      <p:cxnSp>
        <p:nvCxnSpPr>
          <p:cNvPr id="14" name="直線矢印コネクタ 13">
            <a:extLst>
              <a:ext uri="{FF2B5EF4-FFF2-40B4-BE49-F238E27FC236}">
                <a16:creationId xmlns:a16="http://schemas.microsoft.com/office/drawing/2014/main" id="{61827C94-8401-405F-95E2-60680AD9DD6A}"/>
              </a:ext>
            </a:extLst>
          </p:cNvPr>
          <p:cNvCxnSpPr>
            <a:cxnSpLocks/>
            <a:stCxn id="5" idx="2"/>
            <a:endCxn id="10" idx="0"/>
          </p:cNvCxnSpPr>
          <p:nvPr/>
        </p:nvCxnSpPr>
        <p:spPr>
          <a:xfrm flipH="1">
            <a:off x="6005263" y="1534990"/>
            <a:ext cx="10680" cy="9416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96B2023B-FD0A-42A7-91F9-41D83CAB4303}"/>
              </a:ext>
            </a:extLst>
          </p:cNvPr>
          <p:cNvCxnSpPr>
            <a:cxnSpLocks/>
            <a:stCxn id="5" idx="2"/>
            <a:endCxn id="11" idx="0"/>
          </p:cNvCxnSpPr>
          <p:nvPr/>
        </p:nvCxnSpPr>
        <p:spPr>
          <a:xfrm>
            <a:off x="6015943" y="1534990"/>
            <a:ext cx="3412501" cy="9369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 name="スライド番号プレースホルダー 1">
            <a:extLst>
              <a:ext uri="{FF2B5EF4-FFF2-40B4-BE49-F238E27FC236}">
                <a16:creationId xmlns:a16="http://schemas.microsoft.com/office/drawing/2014/main" id="{9FDD8925-6534-4BC6-8718-74FEB73CAAE2}"/>
              </a:ext>
            </a:extLst>
          </p:cNvPr>
          <p:cNvSpPr>
            <a:spLocks noGrp="1"/>
          </p:cNvSpPr>
          <p:nvPr>
            <p:ph type="sldNum" sz="quarter" idx="12"/>
          </p:nvPr>
        </p:nvSpPr>
        <p:spPr/>
        <p:txBody>
          <a:bodyPr/>
          <a:lstStyle/>
          <a:p>
            <a:fld id="{A72C43C9-C29A-4086-B3B4-1F599B556F9C}" type="slidenum">
              <a:rPr kumimoji="1" lang="ja-JP" altLang="en-US" smtClean="0"/>
              <a:t>45</a:t>
            </a:fld>
            <a:endParaRPr kumimoji="1" lang="ja-JP" altLang="en-US"/>
          </a:p>
        </p:txBody>
      </p:sp>
    </p:spTree>
    <p:extLst>
      <p:ext uri="{BB962C8B-B14F-4D97-AF65-F5344CB8AC3E}">
        <p14:creationId xmlns:p14="http://schemas.microsoft.com/office/powerpoint/2010/main" val="24674869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84D8D20-A689-400B-8708-BCE0677B66FA}"/>
              </a:ext>
            </a:extLst>
          </p:cNvPr>
          <p:cNvSpPr/>
          <p:nvPr/>
        </p:nvSpPr>
        <p:spPr>
          <a:xfrm>
            <a:off x="2626429" y="554435"/>
            <a:ext cx="6955750" cy="830997"/>
          </a:xfrm>
          <a:prstGeom prst="rect">
            <a:avLst/>
          </a:prstGeom>
        </p:spPr>
        <p:txBody>
          <a:bodyPr wrap="none">
            <a:spAutoFit/>
          </a:bodyPr>
          <a:lstStyle/>
          <a:p>
            <a:r>
              <a:rPr lang="ja-JP" altLang="ja-JP" sz="4800" kern="100" dirty="0">
                <a:latin typeface="BIZ UDゴシック" panose="020B0400000000000000" pitchFamily="49" charset="-128"/>
                <a:ea typeface="BIZ UDゴシック" panose="020B0400000000000000" pitchFamily="49" charset="-128"/>
                <a:cs typeface="メイリオ" panose="020B0604030504040204" pitchFamily="50" charset="-128"/>
              </a:rPr>
              <a:t>ピア・スーパービジョン</a:t>
            </a:r>
            <a:endParaRPr lang="ja-JP" altLang="en-US" sz="4800" dirty="0"/>
          </a:p>
        </p:txBody>
      </p:sp>
      <p:sp>
        <p:nvSpPr>
          <p:cNvPr id="5" name="正方形/長方形 4">
            <a:extLst>
              <a:ext uri="{FF2B5EF4-FFF2-40B4-BE49-F238E27FC236}">
                <a16:creationId xmlns:a16="http://schemas.microsoft.com/office/drawing/2014/main" id="{929F0824-E0D8-4CAC-85E2-8BF92B69B582}"/>
              </a:ext>
            </a:extLst>
          </p:cNvPr>
          <p:cNvSpPr/>
          <p:nvPr/>
        </p:nvSpPr>
        <p:spPr>
          <a:xfrm>
            <a:off x="967162" y="1665629"/>
            <a:ext cx="5904656" cy="4637936"/>
          </a:xfrm>
          <a:prstGeom prst="rect">
            <a:avLst/>
          </a:prstGeom>
        </p:spPr>
        <p:txBody>
          <a:bodyPr wrap="square">
            <a:spAutoFit/>
          </a:bodyPr>
          <a:lstStyle/>
          <a:p>
            <a:pPr algn="just">
              <a:lnSpc>
                <a:spcPts val="3600"/>
              </a:lnSpc>
            </a:pPr>
            <a:r>
              <a:rPr lang="ja-JP" altLang="ja-JP" sz="2400" kern="100" dirty="0">
                <a:latin typeface="BIZ UDゴシック" panose="020B0400000000000000" pitchFamily="49" charset="-128"/>
                <a:ea typeface="BIZ UDゴシック" panose="020B0400000000000000" pitchFamily="49" charset="-128"/>
                <a:cs typeface="メイリオ" panose="020B0604030504040204" pitchFamily="50" charset="-128"/>
              </a:rPr>
              <a:t>ピア・スーパービジョンは職員同士・障害当事者同士で行うスーパービジョンのことです。ピアとは仲間という意味で、同じ職員としての立場でスーパービジョンすることです。この場合はスーパーバイザーが同じ職員ということになるので、職員グループだけで行うことになります。同じ体験をしているもの同士が体験を語り合い、その不安や恐れを共有することで支え合うといった内容</a:t>
            </a:r>
            <a:r>
              <a:rPr lang="ja-JP" altLang="en-US" sz="2400" kern="100" dirty="0">
                <a:latin typeface="BIZ UDゴシック" panose="020B0400000000000000" pitchFamily="49" charset="-128"/>
                <a:ea typeface="BIZ UDゴシック" panose="020B0400000000000000" pitchFamily="49" charset="-128"/>
                <a:cs typeface="メイリオ" panose="020B0604030504040204" pitchFamily="50" charset="-128"/>
              </a:rPr>
              <a:t>です。</a:t>
            </a:r>
            <a:endParaRPr lang="ja-JP" altLang="en-US" sz="24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1547915F-A30E-4810-8B5B-0A8DF8A488AE}"/>
              </a:ext>
            </a:extLst>
          </p:cNvPr>
          <p:cNvSpPr>
            <a:spLocks noGrp="1"/>
          </p:cNvSpPr>
          <p:nvPr>
            <p:ph type="sldNum" sz="quarter" idx="12"/>
          </p:nvPr>
        </p:nvSpPr>
        <p:spPr/>
        <p:txBody>
          <a:bodyPr/>
          <a:lstStyle/>
          <a:p>
            <a:fld id="{A72C43C9-C29A-4086-B3B4-1F599B556F9C}" type="slidenum">
              <a:rPr kumimoji="1" lang="ja-JP" altLang="en-US" smtClean="0"/>
              <a:t>46</a:t>
            </a:fld>
            <a:endParaRPr kumimoji="1" lang="ja-JP" altLang="en-US"/>
          </a:p>
        </p:txBody>
      </p:sp>
      <p:grpSp>
        <p:nvGrpSpPr>
          <p:cNvPr id="32" name="グループ化 31">
            <a:extLst>
              <a:ext uri="{FF2B5EF4-FFF2-40B4-BE49-F238E27FC236}">
                <a16:creationId xmlns:a16="http://schemas.microsoft.com/office/drawing/2014/main" id="{F3EC1E54-AFA9-4F04-9048-736EB8EEA3E8}"/>
              </a:ext>
            </a:extLst>
          </p:cNvPr>
          <p:cNvGrpSpPr/>
          <p:nvPr/>
        </p:nvGrpSpPr>
        <p:grpSpPr>
          <a:xfrm>
            <a:off x="7608168" y="2238043"/>
            <a:ext cx="3616670" cy="3351197"/>
            <a:chOff x="7642199" y="1373947"/>
            <a:chExt cx="3616670" cy="3351197"/>
          </a:xfrm>
        </p:grpSpPr>
        <p:sp>
          <p:nvSpPr>
            <p:cNvPr id="3" name="楕円 2">
              <a:extLst>
                <a:ext uri="{FF2B5EF4-FFF2-40B4-BE49-F238E27FC236}">
                  <a16:creationId xmlns:a16="http://schemas.microsoft.com/office/drawing/2014/main" id="{969C1511-EB70-4218-92DA-8DA2F71DE096}"/>
                </a:ext>
              </a:extLst>
            </p:cNvPr>
            <p:cNvSpPr/>
            <p:nvPr/>
          </p:nvSpPr>
          <p:spPr>
            <a:xfrm>
              <a:off x="7642199" y="1373947"/>
              <a:ext cx="3616670" cy="3351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p>
          </p:txBody>
        </p:sp>
        <p:sp>
          <p:nvSpPr>
            <p:cNvPr id="14" name="楕円 13">
              <a:extLst>
                <a:ext uri="{FF2B5EF4-FFF2-40B4-BE49-F238E27FC236}">
                  <a16:creationId xmlns:a16="http://schemas.microsoft.com/office/drawing/2014/main" id="{6475D9D8-D7D4-481B-939E-A85C06E0A1D8}"/>
                </a:ext>
              </a:extLst>
            </p:cNvPr>
            <p:cNvSpPr/>
            <p:nvPr/>
          </p:nvSpPr>
          <p:spPr>
            <a:xfrm>
              <a:off x="9896183" y="3123929"/>
              <a:ext cx="1068198"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BF0BC2B8-3925-423E-B86A-AA8548A51D4D}"/>
                </a:ext>
              </a:extLst>
            </p:cNvPr>
            <p:cNvSpPr/>
            <p:nvPr/>
          </p:nvSpPr>
          <p:spPr>
            <a:xfrm>
              <a:off x="7824318" y="3173758"/>
              <a:ext cx="1130470" cy="70622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B4A9BAD5-C990-4556-96DA-0403E2204739}"/>
                </a:ext>
              </a:extLst>
            </p:cNvPr>
            <p:cNvSpPr/>
            <p:nvPr/>
          </p:nvSpPr>
          <p:spPr>
            <a:xfrm>
              <a:off x="9450533" y="2088473"/>
              <a:ext cx="1130469"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4AB2638-7FD2-4951-945D-02491E797353}"/>
                </a:ext>
              </a:extLst>
            </p:cNvPr>
            <p:cNvSpPr txBox="1"/>
            <p:nvPr/>
          </p:nvSpPr>
          <p:spPr>
            <a:xfrm>
              <a:off x="8262685" y="1616788"/>
              <a:ext cx="2375696" cy="461665"/>
            </a:xfrm>
            <a:prstGeom prst="rect">
              <a:avLst/>
            </a:prstGeom>
            <a:noFill/>
          </p:spPr>
          <p:txBody>
            <a:bodyPr wrap="square">
              <a:spAutoFit/>
            </a:bodyPr>
            <a:lstStyle/>
            <a:p>
              <a:r>
                <a:rPr lang="ja-JP" altLang="en-US" sz="24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多様な職員集団</a:t>
              </a:r>
              <a:endParaRPr kumimoji="1" lang="ja-JP" altLang="en-US" sz="24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26" name="矢印: 上下 25">
              <a:extLst>
                <a:ext uri="{FF2B5EF4-FFF2-40B4-BE49-F238E27FC236}">
                  <a16:creationId xmlns:a16="http://schemas.microsoft.com/office/drawing/2014/main" id="{2025F5D9-D5F1-4307-8CB7-25F5B16AAFCB}"/>
                </a:ext>
              </a:extLst>
            </p:cNvPr>
            <p:cNvSpPr/>
            <p:nvPr/>
          </p:nvSpPr>
          <p:spPr>
            <a:xfrm rot="19789865">
              <a:off x="8936842" y="2879431"/>
              <a:ext cx="480125" cy="922333"/>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E1185C9E-25DA-4004-A9A3-5A8CFFD761A7}"/>
                </a:ext>
              </a:extLst>
            </p:cNvPr>
            <p:cNvGrpSpPr/>
            <p:nvPr/>
          </p:nvGrpSpPr>
          <p:grpSpPr>
            <a:xfrm>
              <a:off x="8039179" y="2146217"/>
              <a:ext cx="1130469" cy="830997"/>
              <a:chOff x="8039179" y="2146217"/>
              <a:chExt cx="1130469" cy="830997"/>
            </a:xfrm>
          </p:grpSpPr>
          <p:sp>
            <p:nvSpPr>
              <p:cNvPr id="22" name="楕円 21">
                <a:extLst>
                  <a:ext uri="{FF2B5EF4-FFF2-40B4-BE49-F238E27FC236}">
                    <a16:creationId xmlns:a16="http://schemas.microsoft.com/office/drawing/2014/main" id="{293B1F77-3D48-459C-AFB9-C0A61FC11DAE}"/>
                  </a:ext>
                </a:extLst>
              </p:cNvPr>
              <p:cNvSpPr/>
              <p:nvPr/>
            </p:nvSpPr>
            <p:spPr>
              <a:xfrm>
                <a:off x="8039179" y="2146217"/>
                <a:ext cx="1130469"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06BEF649-94E3-416F-919A-63791B98B99C}"/>
                  </a:ext>
                </a:extLst>
              </p:cNvPr>
              <p:cNvSpPr txBox="1"/>
              <p:nvPr/>
            </p:nvSpPr>
            <p:spPr>
              <a:xfrm>
                <a:off x="8055420" y="2328293"/>
                <a:ext cx="1108796" cy="369332"/>
              </a:xfrm>
              <a:prstGeom prst="rect">
                <a:avLst/>
              </a:prstGeom>
              <a:noFill/>
            </p:spPr>
            <p:txBody>
              <a:bodyPr wrap="square">
                <a:sp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バイザー</a:t>
                </a:r>
              </a:p>
            </p:txBody>
          </p:sp>
        </p:grpSp>
        <p:grpSp>
          <p:nvGrpSpPr>
            <p:cNvPr id="30" name="グループ化 29">
              <a:extLst>
                <a:ext uri="{FF2B5EF4-FFF2-40B4-BE49-F238E27FC236}">
                  <a16:creationId xmlns:a16="http://schemas.microsoft.com/office/drawing/2014/main" id="{5B13F58D-6A44-4A87-AF4F-D0706B85D9A5}"/>
                </a:ext>
              </a:extLst>
            </p:cNvPr>
            <p:cNvGrpSpPr/>
            <p:nvPr/>
          </p:nvGrpSpPr>
          <p:grpSpPr>
            <a:xfrm>
              <a:off x="8737599" y="3689688"/>
              <a:ext cx="1292227" cy="830997"/>
              <a:chOff x="8737599" y="3689688"/>
              <a:chExt cx="1292227" cy="830997"/>
            </a:xfrm>
          </p:grpSpPr>
          <p:sp>
            <p:nvSpPr>
              <p:cNvPr id="20" name="楕円 19">
                <a:extLst>
                  <a:ext uri="{FF2B5EF4-FFF2-40B4-BE49-F238E27FC236}">
                    <a16:creationId xmlns:a16="http://schemas.microsoft.com/office/drawing/2014/main" id="{A2509BB1-E218-4974-8323-F92B0B93B0DA}"/>
                  </a:ext>
                </a:extLst>
              </p:cNvPr>
              <p:cNvSpPr/>
              <p:nvPr/>
            </p:nvSpPr>
            <p:spPr>
              <a:xfrm>
                <a:off x="8737599" y="3689688"/>
                <a:ext cx="1292227"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F22C690-B4BB-4001-9860-3275C5D0BB5B}"/>
                  </a:ext>
                </a:extLst>
              </p:cNvPr>
              <p:cNvSpPr txBox="1"/>
              <p:nvPr/>
            </p:nvSpPr>
            <p:spPr>
              <a:xfrm>
                <a:off x="8860906" y="3879981"/>
                <a:ext cx="1108796" cy="369332"/>
              </a:xfrm>
              <a:prstGeom prst="rect">
                <a:avLst/>
              </a:prstGeom>
              <a:noFill/>
            </p:spPr>
            <p:txBody>
              <a:bodyPr wrap="square">
                <a:sp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バイジー</a:t>
                </a:r>
              </a:p>
            </p:txBody>
          </p:sp>
        </p:grpSp>
      </p:grpSp>
    </p:spTree>
    <p:extLst>
      <p:ext uri="{BB962C8B-B14F-4D97-AF65-F5344CB8AC3E}">
        <p14:creationId xmlns:p14="http://schemas.microsoft.com/office/powerpoint/2010/main" val="15243098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87A4581-5963-4B00-8F67-14136B769F7E}"/>
              </a:ext>
            </a:extLst>
          </p:cNvPr>
          <p:cNvSpPr/>
          <p:nvPr/>
        </p:nvSpPr>
        <p:spPr>
          <a:xfrm>
            <a:off x="2423592" y="764704"/>
            <a:ext cx="6955750" cy="830997"/>
          </a:xfrm>
          <a:prstGeom prst="rect">
            <a:avLst/>
          </a:prstGeom>
        </p:spPr>
        <p:txBody>
          <a:bodyPr wrap="none">
            <a:spAutoFit/>
          </a:bodyPr>
          <a:lstStyle/>
          <a:p>
            <a:r>
              <a:rPr lang="ja-JP" altLang="ja-JP" sz="4800" dirty="0">
                <a:latin typeface="BIZ UDゴシック" panose="020B0400000000000000" pitchFamily="49" charset="-128"/>
                <a:ea typeface="BIZ UDゴシック" panose="020B0400000000000000" pitchFamily="49" charset="-128"/>
              </a:rPr>
              <a:t>ライブスーパービジョン</a:t>
            </a:r>
            <a:endParaRPr lang="ja-JP" altLang="en-US" sz="4800" dirty="0"/>
          </a:p>
        </p:txBody>
      </p:sp>
      <p:sp>
        <p:nvSpPr>
          <p:cNvPr id="5" name="正方形/長方形 4">
            <a:extLst>
              <a:ext uri="{FF2B5EF4-FFF2-40B4-BE49-F238E27FC236}">
                <a16:creationId xmlns:a16="http://schemas.microsoft.com/office/drawing/2014/main" id="{46AA0E86-7FAA-492B-8728-41A921BA01E8}"/>
              </a:ext>
            </a:extLst>
          </p:cNvPr>
          <p:cNvSpPr/>
          <p:nvPr/>
        </p:nvSpPr>
        <p:spPr>
          <a:xfrm>
            <a:off x="1485154" y="2376898"/>
            <a:ext cx="9469053" cy="954107"/>
          </a:xfrm>
          <a:prstGeom prst="rect">
            <a:avLst/>
          </a:prstGeom>
        </p:spPr>
        <p:txBody>
          <a:bodyPr wrap="square">
            <a:spAutoFit/>
          </a:bodyPr>
          <a:lstStyle/>
          <a:p>
            <a:pPr algn="just"/>
            <a:r>
              <a:rPr lang="ja-JP" altLang="ja-JP" sz="2800" kern="100" dirty="0">
                <a:latin typeface="BIZ UDゴシック" panose="020B0400000000000000" pitchFamily="49" charset="-128"/>
                <a:ea typeface="BIZ UDゴシック" panose="020B0400000000000000" pitchFamily="49" charset="-128"/>
                <a:cs typeface="Arial" panose="020B0604020202020204" pitchFamily="34" charset="0"/>
              </a:rPr>
              <a:t>スーパーバイジーが働いている場面にスーパーバイザーが同席し、その場でアドバイスや指導をおこなうことです。</a:t>
            </a:r>
            <a:endParaRPr lang="ja-JP" altLang="en-US" sz="2800"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80692D76-A3A2-40A7-AEC3-13B1D3562FF0}"/>
              </a:ext>
            </a:extLst>
          </p:cNvPr>
          <p:cNvSpPr/>
          <p:nvPr/>
        </p:nvSpPr>
        <p:spPr>
          <a:xfrm>
            <a:off x="1463795" y="3948281"/>
            <a:ext cx="9469052" cy="1815882"/>
          </a:xfrm>
          <a:prstGeom prst="rect">
            <a:avLst/>
          </a:prstGeom>
        </p:spPr>
        <p:txBody>
          <a:bodyPr wrap="square">
            <a:spAutoFit/>
          </a:bodyPr>
          <a:lstStyle/>
          <a:p>
            <a:pPr algn="just"/>
            <a:r>
              <a:rPr lang="ja-JP" altLang="en-US" sz="2800" kern="100" dirty="0">
                <a:latin typeface="BIZ UDゴシック" panose="020B0400000000000000" pitchFamily="49" charset="-128"/>
                <a:ea typeface="BIZ UDゴシック" panose="020B0400000000000000" pitchFamily="49" charset="-128"/>
                <a:cs typeface="Arial" panose="020B0604020202020204" pitchFamily="34" charset="0"/>
              </a:rPr>
              <a:t>ラ</a:t>
            </a:r>
            <a:r>
              <a:rPr lang="ja-JP" altLang="ja-JP" sz="2800" kern="100" dirty="0">
                <a:latin typeface="BIZ UDゴシック" panose="020B0400000000000000" pitchFamily="49" charset="-128"/>
                <a:ea typeface="BIZ UDゴシック" panose="020B0400000000000000" pitchFamily="49" charset="-128"/>
                <a:cs typeface="Arial" panose="020B0604020202020204" pitchFamily="34" charset="0"/>
              </a:rPr>
              <a:t>イブスーパービジョンでは、実践場面で起きていることを中心にスーパービジョンをおこなうため、質問や困っていること</a:t>
            </a:r>
            <a:r>
              <a:rPr lang="ja-JP" altLang="en-US" sz="2800" kern="100" dirty="0">
                <a:latin typeface="BIZ UDゴシック" panose="020B0400000000000000" pitchFamily="49" charset="-128"/>
                <a:ea typeface="BIZ UDゴシック" panose="020B0400000000000000" pitchFamily="49" charset="-128"/>
                <a:cs typeface="Arial" panose="020B0604020202020204" pitchFamily="34" charset="0"/>
              </a:rPr>
              <a:t>の内容をバイザーに伝え、答えを一緒に考える事ができます。</a:t>
            </a:r>
            <a:endParaRPr lang="ja-JP" altLang="en-US"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B0E43A97-7445-4E53-9FA8-F5363EB4DC89}"/>
              </a:ext>
            </a:extLst>
          </p:cNvPr>
          <p:cNvSpPr>
            <a:spLocks noGrp="1"/>
          </p:cNvSpPr>
          <p:nvPr>
            <p:ph type="sldNum" sz="quarter" idx="12"/>
          </p:nvPr>
        </p:nvSpPr>
        <p:spPr/>
        <p:txBody>
          <a:bodyPr/>
          <a:lstStyle/>
          <a:p>
            <a:fld id="{A72C43C9-C29A-4086-B3B4-1F599B556F9C}" type="slidenum">
              <a:rPr kumimoji="1" lang="ja-JP" altLang="en-US" smtClean="0"/>
              <a:t>47</a:t>
            </a:fld>
            <a:endParaRPr kumimoji="1" lang="ja-JP" altLang="en-US"/>
          </a:p>
        </p:txBody>
      </p:sp>
    </p:spTree>
    <p:extLst>
      <p:ext uri="{BB962C8B-B14F-4D97-AF65-F5344CB8AC3E}">
        <p14:creationId xmlns:p14="http://schemas.microsoft.com/office/powerpoint/2010/main" val="37868621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93521D3-1D33-4878-A4D5-CBE6272EBF9B}"/>
              </a:ext>
            </a:extLst>
          </p:cNvPr>
          <p:cNvSpPr/>
          <p:nvPr/>
        </p:nvSpPr>
        <p:spPr>
          <a:xfrm>
            <a:off x="1917374" y="3212976"/>
            <a:ext cx="8208912" cy="1200329"/>
          </a:xfrm>
          <a:prstGeom prst="rect">
            <a:avLst/>
          </a:prstGeom>
        </p:spPr>
        <p:txBody>
          <a:bodyPr wrap="square">
            <a:spAutoFit/>
          </a:bodyPr>
          <a:lstStyle/>
          <a:p>
            <a:pPr algn="just"/>
            <a:r>
              <a:rPr lang="ja-JP" altLang="ja-JP" sz="3600" kern="100" dirty="0">
                <a:latin typeface="BIZ UDゴシック" panose="020B0400000000000000" pitchFamily="49" charset="-128"/>
                <a:ea typeface="BIZ UDゴシック" panose="020B0400000000000000" pitchFamily="49" charset="-128"/>
                <a:cs typeface="メイリオ" panose="020B0604030504040204" pitchFamily="50" charset="-128"/>
              </a:rPr>
              <a:t>このほかに、セルフスーパービジョンを種類に付け加えてる資料もあります。</a:t>
            </a:r>
            <a:endParaRPr lang="ja-JP" altLang="en-US" sz="36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DC2750A-8E45-40B1-BC02-E2EEE8148478}"/>
              </a:ext>
            </a:extLst>
          </p:cNvPr>
          <p:cNvSpPr>
            <a:spLocks noGrp="1"/>
          </p:cNvSpPr>
          <p:nvPr>
            <p:ph type="sldNum" sz="quarter" idx="12"/>
          </p:nvPr>
        </p:nvSpPr>
        <p:spPr/>
        <p:txBody>
          <a:bodyPr/>
          <a:lstStyle/>
          <a:p>
            <a:fld id="{A72C43C9-C29A-4086-B3B4-1F599B556F9C}" type="slidenum">
              <a:rPr kumimoji="1" lang="ja-JP" altLang="en-US" smtClean="0"/>
              <a:t>48</a:t>
            </a:fld>
            <a:endParaRPr kumimoji="1" lang="ja-JP" altLang="en-US"/>
          </a:p>
        </p:txBody>
      </p:sp>
    </p:spTree>
    <p:extLst>
      <p:ext uri="{BB962C8B-B14F-4D97-AF65-F5344CB8AC3E}">
        <p14:creationId xmlns:p14="http://schemas.microsoft.com/office/powerpoint/2010/main" val="11057092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98C55D-8FF2-4D8C-9632-576B58DEC6C3}"/>
              </a:ext>
            </a:extLst>
          </p:cNvPr>
          <p:cNvSpPr>
            <a:spLocks noGrp="1"/>
          </p:cNvSpPr>
          <p:nvPr>
            <p:ph type="sldNum" sz="quarter" idx="12"/>
          </p:nvPr>
        </p:nvSpPr>
        <p:spPr/>
        <p:txBody>
          <a:bodyPr/>
          <a:lstStyle/>
          <a:p>
            <a:fld id="{A72C43C9-C29A-4086-B3B4-1F599B556F9C}" type="slidenum">
              <a:rPr kumimoji="1" lang="ja-JP" altLang="en-US" smtClean="0"/>
              <a:t>49</a:t>
            </a:fld>
            <a:endParaRPr kumimoji="1" lang="ja-JP" altLang="en-US"/>
          </a:p>
        </p:txBody>
      </p:sp>
      <p:sp>
        <p:nvSpPr>
          <p:cNvPr id="3" name="正方形/長方形 2">
            <a:extLst>
              <a:ext uri="{FF2B5EF4-FFF2-40B4-BE49-F238E27FC236}">
                <a16:creationId xmlns:a16="http://schemas.microsoft.com/office/drawing/2014/main" id="{535E756F-3739-4787-B68C-BEE3AA9BB3E1}"/>
              </a:ext>
            </a:extLst>
          </p:cNvPr>
          <p:cNvSpPr/>
          <p:nvPr/>
        </p:nvSpPr>
        <p:spPr>
          <a:xfrm>
            <a:off x="4151784" y="3422001"/>
            <a:ext cx="3647152" cy="923330"/>
          </a:xfrm>
          <a:prstGeom prst="rect">
            <a:avLst/>
          </a:prstGeom>
        </p:spPr>
        <p:txBody>
          <a:bodyPr wrap="none">
            <a:spAutoFit/>
          </a:bodyPr>
          <a:lstStyle/>
          <a:p>
            <a:r>
              <a:rPr lang="ja-JP" altLang="en-US" sz="5400" dirty="0">
                <a:latin typeface="BIZ UDゴシック" panose="020B0400000000000000" pitchFamily="49" charset="-128"/>
                <a:ea typeface="BIZ UDゴシック" panose="020B0400000000000000" pitchFamily="49" charset="-128"/>
                <a:cs typeface="メイリオ" pitchFamily="50" charset="-128"/>
              </a:rPr>
              <a:t>関係の形成</a:t>
            </a:r>
            <a:endParaRPr lang="ja-JP" altLang="en-US" sz="5400" dirty="0"/>
          </a:p>
        </p:txBody>
      </p:sp>
    </p:spTree>
    <p:extLst>
      <p:ext uri="{BB962C8B-B14F-4D97-AF65-F5344CB8AC3E}">
        <p14:creationId xmlns:p14="http://schemas.microsoft.com/office/powerpoint/2010/main" val="2944393409"/>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461609" y="4624183"/>
            <a:ext cx="7632848" cy="1447832"/>
          </a:xfrm>
          <a:prstGeom prst="rect">
            <a:avLst/>
          </a:prstGeom>
          <a:noFill/>
        </p:spPr>
        <p:txBody>
          <a:bodyPr wrap="square">
            <a:spAutoFit/>
          </a:bodyPr>
          <a:lstStyle/>
          <a:p>
            <a:pPr marL="571500" indent="-571500" eaLnBrk="0" hangingPunct="0">
              <a:lnSpc>
                <a:spcPct val="120000"/>
              </a:lnSpc>
              <a:defRPr/>
            </a:pPr>
            <a:r>
              <a:rPr lang="ja-JP" altLang="en-US" sz="3600" dirty="0">
                <a:solidFill>
                  <a:schemeClr val="tx2">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a:t>
            </a:r>
            <a:r>
              <a:rPr lang="ja-JP" altLang="en-US" sz="36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＜重要課題＞</a:t>
            </a:r>
          </a:p>
          <a:p>
            <a:pPr marL="571500" indent="-571500" eaLnBrk="0" hangingPunct="0">
              <a:lnSpc>
                <a:spcPct val="120000"/>
              </a:lnSpc>
              <a:defRPr/>
            </a:pPr>
            <a:r>
              <a:rPr lang="ja-JP" altLang="en-US"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明日からの業務に生かす</a:t>
            </a:r>
            <a:r>
              <a:rPr lang="en-US" altLang="ja-JP"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endParaRPr lang="ja-JP" altLang="en-US"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p:txBody>
      </p:sp>
      <p:sp>
        <p:nvSpPr>
          <p:cNvPr id="15" name="右カーブ矢印 14"/>
          <p:cNvSpPr/>
          <p:nvPr/>
        </p:nvSpPr>
        <p:spPr>
          <a:xfrm rot="20443908">
            <a:off x="1985980" y="3651365"/>
            <a:ext cx="603133" cy="1777959"/>
          </a:xfrm>
          <a:prstGeom prst="curvedRightArrow">
            <a:avLst>
              <a:gd name="adj1" fmla="val 25000"/>
              <a:gd name="adj2" fmla="val 86322"/>
              <a:gd name="adj3" fmla="val 2500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 name="タイトル 1"/>
          <p:cNvSpPr>
            <a:spLocks noGrp="1"/>
          </p:cNvSpPr>
          <p:nvPr>
            <p:ph type="title"/>
          </p:nvPr>
        </p:nvSpPr>
        <p:spPr>
          <a:xfrm>
            <a:off x="967162" y="303061"/>
            <a:ext cx="8191886" cy="900172"/>
          </a:xfrm>
        </p:spPr>
        <p:txBody>
          <a:bodyPr>
            <a:noAutofit/>
          </a:bodyPr>
          <a:lstStyle/>
          <a:p>
            <a:pPr algn="l"/>
            <a:r>
              <a:rPr kumimoji="1" lang="ja-JP" altLang="en-US" sz="4800" dirty="0">
                <a:latin typeface="BIZ UDゴシック" panose="020B0400000000000000" pitchFamily="49" charset="-128"/>
                <a:ea typeface="BIZ UDゴシック" panose="020B0400000000000000" pitchFamily="49" charset="-128"/>
                <a:cs typeface="メイリオ" pitchFamily="50" charset="-128"/>
              </a:rPr>
              <a:t>この研修で意識すること</a:t>
            </a:r>
          </a:p>
        </p:txBody>
      </p:sp>
      <p:sp>
        <p:nvSpPr>
          <p:cNvPr id="8" name="テキスト ボックス 7"/>
          <p:cNvSpPr txBox="1"/>
          <p:nvPr/>
        </p:nvSpPr>
        <p:spPr>
          <a:xfrm>
            <a:off x="7886971" y="578764"/>
            <a:ext cx="4642600" cy="628890"/>
          </a:xfrm>
          <a:prstGeom prst="rect">
            <a:avLst/>
          </a:prstGeom>
          <a:noFill/>
        </p:spPr>
        <p:txBody>
          <a:bodyPr wrap="square" rtlCol="0">
            <a:spAutoFit/>
          </a:bodyPr>
          <a:lstStyle/>
          <a:p>
            <a:pPr>
              <a:lnSpc>
                <a:spcPct val="150000"/>
              </a:lnSpc>
            </a:pPr>
            <a:r>
              <a:rPr lang="ja-JP" altLang="en-US" sz="2800" b="1" dirty="0">
                <a:solidFill>
                  <a:schemeClr val="tx2">
                    <a:lumMod val="75000"/>
                  </a:schemeClr>
                </a:solidFill>
                <a:latin typeface="BIZ UDゴシック" panose="020B0400000000000000" pitchFamily="49" charset="-128"/>
                <a:ea typeface="BIZ UDゴシック" panose="020B0400000000000000" pitchFamily="49" charset="-128"/>
                <a:cs typeface="メイリオ" pitchFamily="50" charset="-128"/>
              </a:rPr>
              <a:t>実践を振り返る（気づく）</a:t>
            </a:r>
          </a:p>
        </p:txBody>
      </p:sp>
      <p:cxnSp>
        <p:nvCxnSpPr>
          <p:cNvPr id="13" name="直線コネクタ 12"/>
          <p:cNvCxnSpPr>
            <a:cxnSpLocks/>
          </p:cNvCxnSpPr>
          <p:nvPr/>
        </p:nvCxnSpPr>
        <p:spPr>
          <a:xfrm>
            <a:off x="788381" y="4293096"/>
            <a:ext cx="10615238" cy="0"/>
          </a:xfrm>
          <a:prstGeom prst="line">
            <a:avLst/>
          </a:prstGeom>
          <a:ln w="57150">
            <a:prstDash val="lgDash"/>
          </a:ln>
        </p:spPr>
        <p:style>
          <a:lnRef idx="1">
            <a:schemeClr val="accent2"/>
          </a:lnRef>
          <a:fillRef idx="0">
            <a:schemeClr val="accent2"/>
          </a:fillRef>
          <a:effectRef idx="0">
            <a:schemeClr val="accent2"/>
          </a:effectRef>
          <a:fontRef idx="minor">
            <a:schemeClr val="tx1"/>
          </a:fontRef>
        </p:style>
      </p:cxnSp>
      <p:sp>
        <p:nvSpPr>
          <p:cNvPr id="9" name="スライド番号プレースホルダー 8">
            <a:extLst>
              <a:ext uri="{FF2B5EF4-FFF2-40B4-BE49-F238E27FC236}">
                <a16:creationId xmlns:a16="http://schemas.microsoft.com/office/drawing/2014/main" id="{16A6DF17-DAED-4B0D-ADB6-FD5399152BC1}"/>
              </a:ext>
            </a:extLst>
          </p:cNvPr>
          <p:cNvSpPr>
            <a:spLocks noGrp="1"/>
          </p:cNvSpPr>
          <p:nvPr>
            <p:ph type="sldNum" sz="quarter" idx="12"/>
          </p:nvPr>
        </p:nvSpPr>
        <p:spPr/>
        <p:txBody>
          <a:bodyPr/>
          <a:lstStyle/>
          <a:p>
            <a:fld id="{A72C43C9-C29A-4086-B3B4-1F599B556F9C}" type="slidenum">
              <a:rPr kumimoji="1" lang="ja-JP" altLang="en-US" smtClean="0"/>
              <a:t>5</a:t>
            </a:fld>
            <a:endParaRPr kumimoji="1" lang="ja-JP" altLang="en-US"/>
          </a:p>
        </p:txBody>
      </p:sp>
      <p:sp>
        <p:nvSpPr>
          <p:cNvPr id="17" name="テキスト ボックス 16">
            <a:extLst>
              <a:ext uri="{FF2B5EF4-FFF2-40B4-BE49-F238E27FC236}">
                <a16:creationId xmlns:a16="http://schemas.microsoft.com/office/drawing/2014/main" id="{A407A7B3-8B03-4357-AF3C-0075CB54F420}"/>
              </a:ext>
            </a:extLst>
          </p:cNvPr>
          <p:cNvSpPr txBox="1"/>
          <p:nvPr/>
        </p:nvSpPr>
        <p:spPr>
          <a:xfrm>
            <a:off x="1991544" y="1583511"/>
            <a:ext cx="7064599" cy="646331"/>
          </a:xfrm>
          <a:prstGeom prst="rect">
            <a:avLst/>
          </a:prstGeom>
          <a:noFill/>
        </p:spPr>
        <p:txBody>
          <a:bodyPr wrap="square">
            <a:spAutoFit/>
          </a:bodyPr>
          <a:lstStyle/>
          <a:p>
            <a:r>
              <a:rPr lang="ja-JP" altLang="en-US" sz="3600" dirty="0">
                <a:ln w="0"/>
                <a:latin typeface="BIZ UDゴシック" panose="020B0400000000000000" pitchFamily="49" charset="-128"/>
                <a:ea typeface="BIZ UDゴシック" panose="020B0400000000000000" pitchFamily="49" charset="-128"/>
                <a:cs typeface="メイリオ" pitchFamily="50" charset="-128"/>
              </a:rPr>
              <a:t>１．主体的な参加（講義・演習）</a:t>
            </a:r>
          </a:p>
        </p:txBody>
      </p:sp>
      <p:sp>
        <p:nvSpPr>
          <p:cNvPr id="19" name="テキスト ボックス 18">
            <a:extLst>
              <a:ext uri="{FF2B5EF4-FFF2-40B4-BE49-F238E27FC236}">
                <a16:creationId xmlns:a16="http://schemas.microsoft.com/office/drawing/2014/main" id="{B0887B7C-B38A-4295-A389-ACFD62468B50}"/>
              </a:ext>
            </a:extLst>
          </p:cNvPr>
          <p:cNvSpPr txBox="1"/>
          <p:nvPr/>
        </p:nvSpPr>
        <p:spPr>
          <a:xfrm>
            <a:off x="2711624" y="2493337"/>
            <a:ext cx="8191886" cy="1384995"/>
          </a:xfrm>
          <a:prstGeom prst="rect">
            <a:avLst/>
          </a:prstGeom>
          <a:noFill/>
        </p:spPr>
        <p:txBody>
          <a:bodyPr wrap="square">
            <a:spAutoFit/>
          </a:bodyPr>
          <a:lstStyle/>
          <a:p>
            <a:r>
              <a:rPr lang="ja-JP" altLang="en-US" sz="2800" dirty="0">
                <a:latin typeface="BIZ UDゴシック" panose="020B0400000000000000" pitchFamily="49" charset="-128"/>
                <a:ea typeface="BIZ UDゴシック" panose="020B0400000000000000" pitchFamily="49" charset="-128"/>
                <a:cs typeface="メイリオ" pitchFamily="50" charset="-128"/>
              </a:rPr>
              <a:t>○集中する（メモより聞いて印象に残す）</a:t>
            </a:r>
            <a:endParaRPr lang="en-US" altLang="ja-JP" sz="2800" dirty="0">
              <a:latin typeface="BIZ UDゴシック" panose="020B0400000000000000" pitchFamily="49" charset="-128"/>
              <a:ea typeface="BIZ UDゴシック" panose="020B0400000000000000" pitchFamily="49" charset="-128"/>
              <a:cs typeface="メイリオ" pitchFamily="50" charset="-128"/>
            </a:endParaRPr>
          </a:p>
          <a:p>
            <a:r>
              <a:rPr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cs typeface="メイリオ" pitchFamily="50" charset="-128"/>
              </a:rPr>
              <a:t>実践する（トレーニング）</a:t>
            </a:r>
          </a:p>
          <a:p>
            <a:r>
              <a:rPr lang="ja-JP" altLang="en-US" sz="2800" dirty="0">
                <a:latin typeface="BIZ UDPゴシック" panose="020B0400000000000000" pitchFamily="50" charset="-128"/>
                <a:ea typeface="BIZ UDPゴシック" panose="020B0400000000000000" pitchFamily="50" charset="-128"/>
                <a:cs typeface="メイリオ" pitchFamily="50" charset="-128"/>
              </a:rPr>
              <a:t>○実践を振り返る（気づく）</a:t>
            </a:r>
            <a:endParaRPr lang="ja-JP" altLang="en-US" sz="2800" dirty="0"/>
          </a:p>
        </p:txBody>
      </p:sp>
    </p:spTree>
    <p:extLst>
      <p:ext uri="{BB962C8B-B14F-4D97-AF65-F5344CB8AC3E}">
        <p14:creationId xmlns:p14="http://schemas.microsoft.com/office/powerpoint/2010/main" val="247427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C26B83-6055-410B-A967-C9587741503D}"/>
              </a:ext>
            </a:extLst>
          </p:cNvPr>
          <p:cNvSpPr>
            <a:spLocks noGrp="1"/>
          </p:cNvSpPr>
          <p:nvPr>
            <p:ph type="sldNum" sz="quarter" idx="12"/>
          </p:nvPr>
        </p:nvSpPr>
        <p:spPr/>
        <p:txBody>
          <a:bodyPr/>
          <a:lstStyle/>
          <a:p>
            <a:fld id="{A72C43C9-C29A-4086-B3B4-1F599B556F9C}" type="slidenum">
              <a:rPr kumimoji="1" lang="ja-JP" altLang="en-US" smtClean="0"/>
              <a:t>50</a:t>
            </a:fld>
            <a:endParaRPr kumimoji="1" lang="ja-JP" altLang="en-US"/>
          </a:p>
        </p:txBody>
      </p:sp>
      <p:sp>
        <p:nvSpPr>
          <p:cNvPr id="5" name="テキスト ボックス 4">
            <a:extLst>
              <a:ext uri="{FF2B5EF4-FFF2-40B4-BE49-F238E27FC236}">
                <a16:creationId xmlns:a16="http://schemas.microsoft.com/office/drawing/2014/main" id="{1CE106A1-F9E0-404B-9C1A-B8ED47DF6500}"/>
              </a:ext>
            </a:extLst>
          </p:cNvPr>
          <p:cNvSpPr txBox="1"/>
          <p:nvPr/>
        </p:nvSpPr>
        <p:spPr>
          <a:xfrm>
            <a:off x="2207568" y="788675"/>
            <a:ext cx="7776864" cy="1323439"/>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スーパービジョンと「関係の形成」について</a:t>
            </a:r>
          </a:p>
        </p:txBody>
      </p:sp>
      <p:sp>
        <p:nvSpPr>
          <p:cNvPr id="6" name="テキスト ボックス 5">
            <a:extLst>
              <a:ext uri="{FF2B5EF4-FFF2-40B4-BE49-F238E27FC236}">
                <a16:creationId xmlns:a16="http://schemas.microsoft.com/office/drawing/2014/main" id="{8E6A4B48-22E8-447D-B653-6F4F54EEDC87}"/>
              </a:ext>
            </a:extLst>
          </p:cNvPr>
          <p:cNvSpPr txBox="1"/>
          <p:nvPr/>
        </p:nvSpPr>
        <p:spPr>
          <a:xfrm>
            <a:off x="1307468" y="3212976"/>
            <a:ext cx="9433048" cy="2246769"/>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　本日取り上げるスーパーピジョンの技術は「傾聴」を基本としたものです。</a:t>
            </a:r>
          </a:p>
          <a:p>
            <a:r>
              <a:rPr kumimoji="1" lang="ja-JP" altLang="en-US" sz="2800" dirty="0">
                <a:latin typeface="BIZ UDPゴシック" panose="020B0400000000000000" pitchFamily="50" charset="-128"/>
                <a:ea typeface="BIZ UDPゴシック" panose="020B0400000000000000" pitchFamily="50" charset="-128"/>
              </a:rPr>
              <a:t>　従って、</a:t>
            </a:r>
            <a:r>
              <a:rPr kumimoji="1" lang="ja-JP" altLang="en-US" sz="2800" dirty="0">
                <a:highlight>
                  <a:srgbClr val="FFFF00"/>
                </a:highlight>
                <a:latin typeface="BIZ UDPゴシック" panose="020B0400000000000000" pitchFamily="50" charset="-128"/>
                <a:ea typeface="BIZ UDPゴシック" panose="020B0400000000000000" pitchFamily="50" charset="-128"/>
              </a:rPr>
              <a:t>バイジーとの関係を形成することが基本となります</a:t>
            </a:r>
            <a:r>
              <a:rPr kumimoji="1" lang="ja-JP" altLang="en-US" sz="2800" dirty="0">
                <a:latin typeface="BIZ UDPゴシック" panose="020B0400000000000000" pitchFamily="50" charset="-128"/>
                <a:ea typeface="BIZ UDPゴシック" panose="020B0400000000000000" pitchFamily="50" charset="-128"/>
              </a:rPr>
              <a:t>。そこで、最初に人との関係の形成について検討した後、スーパービジョンの技術についてお話をしたいと思います。</a:t>
            </a:r>
          </a:p>
        </p:txBody>
      </p:sp>
    </p:spTree>
    <p:extLst>
      <p:ext uri="{BB962C8B-B14F-4D97-AF65-F5344CB8AC3E}">
        <p14:creationId xmlns:p14="http://schemas.microsoft.com/office/powerpoint/2010/main" val="5161870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8F3252-AC26-430A-8E0C-8E1465B9B9AF}"/>
              </a:ext>
            </a:extLst>
          </p:cNvPr>
          <p:cNvSpPr>
            <a:spLocks noGrp="1"/>
          </p:cNvSpPr>
          <p:nvPr>
            <p:ph type="sldNum" sz="quarter" idx="12"/>
          </p:nvPr>
        </p:nvSpPr>
        <p:spPr/>
        <p:txBody>
          <a:bodyPr/>
          <a:lstStyle/>
          <a:p>
            <a:fld id="{A72C43C9-C29A-4086-B3B4-1F599B556F9C}" type="slidenum">
              <a:rPr kumimoji="1" lang="ja-JP" altLang="en-US" smtClean="0"/>
              <a:t>51</a:t>
            </a:fld>
            <a:endParaRPr kumimoji="1" lang="ja-JP" altLang="en-US"/>
          </a:p>
        </p:txBody>
      </p:sp>
      <p:sp>
        <p:nvSpPr>
          <p:cNvPr id="5" name="テキスト ボックス 4">
            <a:extLst>
              <a:ext uri="{FF2B5EF4-FFF2-40B4-BE49-F238E27FC236}">
                <a16:creationId xmlns:a16="http://schemas.microsoft.com/office/drawing/2014/main" id="{01CA192C-FA40-4E81-85BD-DDDA0827995D}"/>
              </a:ext>
            </a:extLst>
          </p:cNvPr>
          <p:cNvSpPr txBox="1"/>
          <p:nvPr/>
        </p:nvSpPr>
        <p:spPr>
          <a:xfrm>
            <a:off x="1591048" y="903495"/>
            <a:ext cx="8568952"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他者と関係を形成する際のイメージ</a:t>
            </a:r>
          </a:p>
        </p:txBody>
      </p:sp>
      <p:sp>
        <p:nvSpPr>
          <p:cNvPr id="6" name="テキスト ボックス 5">
            <a:extLst>
              <a:ext uri="{FF2B5EF4-FFF2-40B4-BE49-F238E27FC236}">
                <a16:creationId xmlns:a16="http://schemas.microsoft.com/office/drawing/2014/main" id="{A6BF3DF2-647C-4785-9E6A-B649D69E99EB}"/>
              </a:ext>
            </a:extLst>
          </p:cNvPr>
          <p:cNvSpPr txBox="1"/>
          <p:nvPr/>
        </p:nvSpPr>
        <p:spPr>
          <a:xfrm>
            <a:off x="1865530" y="2924944"/>
            <a:ext cx="8460940" cy="2308324"/>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皆さんは、他者と関係を形成するには、人間が成長して様々な能力（言語、相手を思いやる心、知能等）を獲得しなければ、関係が形成できないと思っていませんか？</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図にするとこんな感じです</a:t>
            </a:r>
          </a:p>
        </p:txBody>
      </p:sp>
    </p:spTree>
    <p:extLst>
      <p:ext uri="{BB962C8B-B14F-4D97-AF65-F5344CB8AC3E}">
        <p14:creationId xmlns:p14="http://schemas.microsoft.com/office/powerpoint/2010/main" val="8967123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1254826" y="2434858"/>
            <a:ext cx="3699466" cy="3715964"/>
          </a:xfrm>
          <a:prstGeom prst="ellipse">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595500" y="1614655"/>
            <a:ext cx="9001000" cy="523220"/>
          </a:xfrm>
          <a:prstGeom prst="rect">
            <a:avLst/>
          </a:prstGeom>
        </p:spPr>
        <p:txBody>
          <a:bodyPr wrap="square">
            <a:spAutoFit/>
          </a:bodyPr>
          <a:lstStyle/>
          <a:p>
            <a:r>
              <a:rPr lang="ja-JP" altLang="ja-JP"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個と個を繋ぐもの</a:t>
            </a:r>
            <a:r>
              <a:rPr lang="ja-JP" altLang="en-US"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：獲得した能力に依拠しているの？</a:t>
            </a:r>
            <a:endParaRPr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8" name="円/楕円 3"/>
          <p:cNvSpPr/>
          <p:nvPr/>
        </p:nvSpPr>
        <p:spPr>
          <a:xfrm>
            <a:off x="2062880" y="3306729"/>
            <a:ext cx="2016224" cy="1907032"/>
          </a:xfrm>
          <a:prstGeom prst="ellipse">
            <a:avLst/>
          </a:prstGeom>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私：個</a:t>
            </a:r>
            <a:endPar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endParaRPr>
          </a:p>
        </p:txBody>
      </p:sp>
      <p:sp>
        <p:nvSpPr>
          <p:cNvPr id="9" name="円/楕円 4"/>
          <p:cNvSpPr/>
          <p:nvPr/>
        </p:nvSpPr>
        <p:spPr>
          <a:xfrm>
            <a:off x="6298419" y="2936130"/>
            <a:ext cx="2565328" cy="2448272"/>
          </a:xfrm>
          <a:prstGeom prst="ellipse">
            <a:avLst/>
          </a:prstGeom>
          <a:solidFill>
            <a:srgbClr val="FFFF00"/>
          </a:solidFill>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4000" b="1" dirty="0">
                <a:solidFill>
                  <a:schemeClr val="tx1"/>
                </a:solidFill>
                <a:latin typeface="BIZ UDゴシック" panose="020B0400000000000000" pitchFamily="49" charset="-128"/>
                <a:ea typeface="BIZ UDゴシック" panose="020B0400000000000000" pitchFamily="49" charset="-128"/>
                <a:cs typeface="メイリオ" pitchFamily="50" charset="-128"/>
              </a:rPr>
              <a:t>他者（個）</a:t>
            </a:r>
            <a:endParaRPr lang="en-US" altLang="ja-JP" sz="4000" b="1" dirty="0">
              <a:solidFill>
                <a:schemeClr val="tx1"/>
              </a:solidFill>
              <a:latin typeface="BIZ UDゴシック" panose="020B0400000000000000" pitchFamily="49" charset="-128"/>
              <a:ea typeface="BIZ UDゴシック" panose="020B0400000000000000" pitchFamily="49" charset="-128"/>
              <a:cs typeface="メイリオ" pitchFamily="50" charset="-128"/>
            </a:endParaRPr>
          </a:p>
        </p:txBody>
      </p:sp>
      <p:cxnSp>
        <p:nvCxnSpPr>
          <p:cNvPr id="12" name="直線矢印コネクタ 11"/>
          <p:cNvCxnSpPr>
            <a:cxnSpLocks/>
            <a:endCxn id="10" idx="0"/>
          </p:cNvCxnSpPr>
          <p:nvPr/>
        </p:nvCxnSpPr>
        <p:spPr>
          <a:xfrm flipV="1">
            <a:off x="3104559" y="2434858"/>
            <a:ext cx="0" cy="1157348"/>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線矢印コネクタ 12"/>
          <p:cNvCxnSpPr/>
          <p:nvPr/>
        </p:nvCxnSpPr>
        <p:spPr>
          <a:xfrm flipH="1">
            <a:off x="1254826" y="4335341"/>
            <a:ext cx="816387" cy="0"/>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直線矢印コネクタ 13"/>
          <p:cNvCxnSpPr/>
          <p:nvPr/>
        </p:nvCxnSpPr>
        <p:spPr>
          <a:xfrm>
            <a:off x="3104559" y="5261040"/>
            <a:ext cx="12546" cy="926842"/>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直線矢印コネクタ 14"/>
          <p:cNvCxnSpPr>
            <a:cxnSpLocks/>
          </p:cNvCxnSpPr>
          <p:nvPr/>
        </p:nvCxnSpPr>
        <p:spPr>
          <a:xfrm>
            <a:off x="4052900" y="4160266"/>
            <a:ext cx="873713" cy="0"/>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p:cNvSpPr txBox="1"/>
          <p:nvPr/>
        </p:nvSpPr>
        <p:spPr>
          <a:xfrm>
            <a:off x="245335" y="6187882"/>
            <a:ext cx="6006699"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28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成長：</a:t>
            </a:r>
            <a:r>
              <a:rPr kumimoji="1"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さまざまな能力の獲得・言語</a:t>
            </a:r>
          </a:p>
        </p:txBody>
      </p:sp>
      <p:sp>
        <p:nvSpPr>
          <p:cNvPr id="23" name="テキスト ボックス 22"/>
          <p:cNvSpPr txBox="1"/>
          <p:nvPr/>
        </p:nvSpPr>
        <p:spPr>
          <a:xfrm>
            <a:off x="7882934" y="5213761"/>
            <a:ext cx="3699466" cy="954107"/>
          </a:xfrm>
          <a:prstGeom prst="rect">
            <a:avLst/>
          </a:prstGeom>
          <a:noFill/>
        </p:spPr>
        <p:txBody>
          <a:bodyPr wrap="square" rtlCol="0">
            <a:spAutoFit/>
          </a:bodyPr>
          <a:lstStyle/>
          <a:p>
            <a:pPr algn="ctr"/>
            <a:r>
              <a:rPr kumimoji="1"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他者と関係を形成</a:t>
            </a:r>
            <a:endParaRPr kumimoji="1" lang="en-US" altLang="ja-JP"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gn="ctr"/>
            <a:r>
              <a:rPr kumimoji="1"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する能力の獲得</a:t>
            </a:r>
          </a:p>
        </p:txBody>
      </p:sp>
      <p:sp>
        <p:nvSpPr>
          <p:cNvPr id="35" name="テキスト ボックス 34"/>
          <p:cNvSpPr txBox="1"/>
          <p:nvPr/>
        </p:nvSpPr>
        <p:spPr>
          <a:xfrm>
            <a:off x="1932647" y="485873"/>
            <a:ext cx="7081374"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関係の形成のイメージ</a:t>
            </a:r>
          </a:p>
        </p:txBody>
      </p:sp>
      <p:sp>
        <p:nvSpPr>
          <p:cNvPr id="2" name="矢印: 左右 1">
            <a:extLst>
              <a:ext uri="{FF2B5EF4-FFF2-40B4-BE49-F238E27FC236}">
                <a16:creationId xmlns:a16="http://schemas.microsoft.com/office/drawing/2014/main" id="{33AEBDA4-4DBF-41BD-A90D-28FBA0E7A8F0}"/>
              </a:ext>
            </a:extLst>
          </p:cNvPr>
          <p:cNvSpPr/>
          <p:nvPr/>
        </p:nvSpPr>
        <p:spPr>
          <a:xfrm>
            <a:off x="4795447" y="3375958"/>
            <a:ext cx="1933798" cy="1440160"/>
          </a:xfrm>
          <a:prstGeom prst="leftRightArrow">
            <a:avLst>
              <a:gd name="adj1" fmla="val 50000"/>
              <a:gd name="adj2" fmla="val 32571"/>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BIZ UDゴシック" panose="020B0400000000000000" pitchFamily="49" charset="-128"/>
                <a:ea typeface="BIZ UDゴシック" panose="020B0400000000000000" pitchFamily="49" charset="-128"/>
              </a:rPr>
              <a:t>関係</a:t>
            </a:r>
          </a:p>
        </p:txBody>
      </p:sp>
      <p:sp>
        <p:nvSpPr>
          <p:cNvPr id="3" name="スライド番号プレースホルダー 2">
            <a:extLst>
              <a:ext uri="{FF2B5EF4-FFF2-40B4-BE49-F238E27FC236}">
                <a16:creationId xmlns:a16="http://schemas.microsoft.com/office/drawing/2014/main" id="{101384F6-0E70-49E6-BEEB-46DD20C1EF28}"/>
              </a:ext>
            </a:extLst>
          </p:cNvPr>
          <p:cNvSpPr>
            <a:spLocks noGrp="1"/>
          </p:cNvSpPr>
          <p:nvPr>
            <p:ph type="sldNum" sz="quarter" idx="12"/>
          </p:nvPr>
        </p:nvSpPr>
        <p:spPr/>
        <p:txBody>
          <a:bodyPr/>
          <a:lstStyle/>
          <a:p>
            <a:fld id="{A72C43C9-C29A-4086-B3B4-1F599B556F9C}" type="slidenum">
              <a:rPr kumimoji="1" lang="ja-JP" altLang="en-US" smtClean="0"/>
              <a:t>52</a:t>
            </a:fld>
            <a:endParaRPr kumimoji="1" lang="ja-JP" altLang="en-US"/>
          </a:p>
        </p:txBody>
      </p:sp>
    </p:spTree>
    <p:extLst>
      <p:ext uri="{BB962C8B-B14F-4D97-AF65-F5344CB8AC3E}">
        <p14:creationId xmlns:p14="http://schemas.microsoft.com/office/powerpoint/2010/main" val="443413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8" grpId="0" animBg="1"/>
      <p:bldP spid="9" grpId="0" animBg="1"/>
      <p:bldP spid="21" grpId="0"/>
      <p:bldP spid="23"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91D6599-3E04-4610-99DC-9069F0F564E7}"/>
              </a:ext>
            </a:extLst>
          </p:cNvPr>
          <p:cNvSpPr>
            <a:spLocks noGrp="1"/>
          </p:cNvSpPr>
          <p:nvPr>
            <p:ph type="sldNum" sz="quarter" idx="12"/>
          </p:nvPr>
        </p:nvSpPr>
        <p:spPr/>
        <p:txBody>
          <a:bodyPr/>
          <a:lstStyle/>
          <a:p>
            <a:fld id="{A72C43C9-C29A-4086-B3B4-1F599B556F9C}" type="slidenum">
              <a:rPr kumimoji="1" lang="ja-JP" altLang="en-US" smtClean="0"/>
              <a:t>53</a:t>
            </a:fld>
            <a:endParaRPr kumimoji="1" lang="ja-JP" altLang="en-US"/>
          </a:p>
        </p:txBody>
      </p:sp>
      <p:sp>
        <p:nvSpPr>
          <p:cNvPr id="6" name="テキスト ボックス 5">
            <a:extLst>
              <a:ext uri="{FF2B5EF4-FFF2-40B4-BE49-F238E27FC236}">
                <a16:creationId xmlns:a16="http://schemas.microsoft.com/office/drawing/2014/main" id="{FF976DA7-A772-49B6-8D69-D9601CB298EB}"/>
              </a:ext>
            </a:extLst>
          </p:cNvPr>
          <p:cNvSpPr txBox="1"/>
          <p:nvPr/>
        </p:nvSpPr>
        <p:spPr>
          <a:xfrm>
            <a:off x="1127448" y="776875"/>
            <a:ext cx="10081120" cy="830997"/>
          </a:xfrm>
          <a:prstGeom prst="rect">
            <a:avLst/>
          </a:prstGeom>
          <a:noFill/>
        </p:spPr>
        <p:txBody>
          <a:bodyPr wrap="square" rtlCol="0">
            <a:spAutoFit/>
          </a:bodyPr>
          <a:lstStyle/>
          <a:p>
            <a:r>
              <a:rPr kumimoji="1" lang="ja-JP" altLang="en-US" sz="4800" dirty="0">
                <a:latin typeface="BIZ UDPゴシック" panose="020B0400000000000000" pitchFamily="50" charset="-128"/>
                <a:ea typeface="BIZ UDPゴシック" panose="020B0400000000000000" pitchFamily="50" charset="-128"/>
              </a:rPr>
              <a:t>私が考えている関係形成のイメージ</a:t>
            </a:r>
          </a:p>
        </p:txBody>
      </p:sp>
      <p:grpSp>
        <p:nvGrpSpPr>
          <p:cNvPr id="2" name="グループ化 1">
            <a:extLst>
              <a:ext uri="{FF2B5EF4-FFF2-40B4-BE49-F238E27FC236}">
                <a16:creationId xmlns:a16="http://schemas.microsoft.com/office/drawing/2014/main" id="{5688B84B-9A1A-413B-8672-2D832DEEFD39}"/>
              </a:ext>
            </a:extLst>
          </p:cNvPr>
          <p:cNvGrpSpPr/>
          <p:nvPr/>
        </p:nvGrpSpPr>
        <p:grpSpPr>
          <a:xfrm>
            <a:off x="3308531" y="1928056"/>
            <a:ext cx="5400600" cy="3766587"/>
            <a:chOff x="3308531" y="1928056"/>
            <a:chExt cx="5400600" cy="3766587"/>
          </a:xfrm>
        </p:grpSpPr>
        <p:sp>
          <p:nvSpPr>
            <p:cNvPr id="7" name="Oval 8">
              <a:extLst>
                <a:ext uri="{FF2B5EF4-FFF2-40B4-BE49-F238E27FC236}">
                  <a16:creationId xmlns:a16="http://schemas.microsoft.com/office/drawing/2014/main" id="{8248E40D-4D70-4496-9C26-FE7A54B683D2}"/>
                </a:ext>
              </a:extLst>
            </p:cNvPr>
            <p:cNvSpPr>
              <a:spLocks noChangeArrowheads="1"/>
            </p:cNvSpPr>
            <p:nvPr/>
          </p:nvSpPr>
          <p:spPr bwMode="auto">
            <a:xfrm>
              <a:off x="3308531" y="1928056"/>
              <a:ext cx="5400600" cy="3766587"/>
            </a:xfrm>
            <a:prstGeom prst="ellipse">
              <a:avLst/>
            </a:prstGeom>
            <a:solidFill>
              <a:srgbClr val="FFFF0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FCD59A01-3B00-4FDD-9101-3E0A6011C378}"/>
                </a:ext>
              </a:extLst>
            </p:cNvPr>
            <p:cNvGrpSpPr/>
            <p:nvPr/>
          </p:nvGrpSpPr>
          <p:grpSpPr>
            <a:xfrm>
              <a:off x="5010111" y="2503944"/>
              <a:ext cx="1928926" cy="1368151"/>
              <a:chOff x="7772868" y="2327148"/>
              <a:chExt cx="1754578" cy="1368151"/>
            </a:xfrm>
          </p:grpSpPr>
          <p:sp>
            <p:nvSpPr>
              <p:cNvPr id="9" name="Oval 9">
                <a:extLst>
                  <a:ext uri="{FF2B5EF4-FFF2-40B4-BE49-F238E27FC236}">
                    <a16:creationId xmlns:a16="http://schemas.microsoft.com/office/drawing/2014/main" id="{AAF07F46-D2F0-4081-A84F-D2A94A6DFB49}"/>
                  </a:ext>
                </a:extLst>
              </p:cNvPr>
              <p:cNvSpPr>
                <a:spLocks noChangeArrowheads="1"/>
              </p:cNvSpPr>
              <p:nvPr/>
            </p:nvSpPr>
            <p:spPr bwMode="auto">
              <a:xfrm>
                <a:off x="7772868" y="2327148"/>
                <a:ext cx="1754578"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94444658-5C48-4E2F-AC0B-C2711FA92352}"/>
                  </a:ext>
                </a:extLst>
              </p:cNvPr>
              <p:cNvSpPr txBox="1"/>
              <p:nvPr/>
            </p:nvSpPr>
            <p:spPr>
              <a:xfrm>
                <a:off x="8213266" y="2607647"/>
                <a:ext cx="936104" cy="830997"/>
              </a:xfrm>
              <a:prstGeom prst="rect">
                <a:avLst/>
              </a:prstGeom>
              <a:noFill/>
            </p:spPr>
            <p:txBody>
              <a:bodyPr wrap="square" rtlCol="0">
                <a:spAutoFit/>
              </a:bodyPr>
              <a:lstStyle/>
              <a:p>
                <a:pPr algn="ctr"/>
                <a:r>
                  <a:rPr kumimoji="1" lang="ja-JP" altLang="en-US" sz="4800" b="1" dirty="0">
                    <a:latin typeface="BIZ UDゴシック" panose="020B0400000000000000" pitchFamily="49" charset="-128"/>
                    <a:ea typeface="BIZ UDゴシック" panose="020B0400000000000000" pitchFamily="49" charset="-128"/>
                  </a:rPr>
                  <a:t>個</a:t>
                </a:r>
              </a:p>
            </p:txBody>
          </p:sp>
        </p:grpSp>
        <p:grpSp>
          <p:nvGrpSpPr>
            <p:cNvPr id="11" name="グループ化 10">
              <a:extLst>
                <a:ext uri="{FF2B5EF4-FFF2-40B4-BE49-F238E27FC236}">
                  <a16:creationId xmlns:a16="http://schemas.microsoft.com/office/drawing/2014/main" id="{4EB3C567-244D-4394-A89F-43C01DE8BB16}"/>
                </a:ext>
              </a:extLst>
            </p:cNvPr>
            <p:cNvGrpSpPr/>
            <p:nvPr/>
          </p:nvGrpSpPr>
          <p:grpSpPr>
            <a:xfrm>
              <a:off x="5044368" y="3720200"/>
              <a:ext cx="1928926" cy="1368151"/>
              <a:chOff x="7719141" y="2319083"/>
              <a:chExt cx="1754578" cy="1368151"/>
            </a:xfrm>
          </p:grpSpPr>
          <p:sp>
            <p:nvSpPr>
              <p:cNvPr id="12" name="Oval 9">
                <a:extLst>
                  <a:ext uri="{FF2B5EF4-FFF2-40B4-BE49-F238E27FC236}">
                    <a16:creationId xmlns:a16="http://schemas.microsoft.com/office/drawing/2014/main" id="{3CBE5BFC-5F6A-47CE-9B65-8AAFB3C0ECD0}"/>
                  </a:ext>
                </a:extLst>
              </p:cNvPr>
              <p:cNvSpPr>
                <a:spLocks noChangeArrowheads="1"/>
              </p:cNvSpPr>
              <p:nvPr/>
            </p:nvSpPr>
            <p:spPr bwMode="auto">
              <a:xfrm>
                <a:off x="7719141" y="2319083"/>
                <a:ext cx="1754578"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2BD7E990-BCEA-4874-958C-E51216996843}"/>
                  </a:ext>
                </a:extLst>
              </p:cNvPr>
              <p:cNvSpPr txBox="1"/>
              <p:nvPr/>
            </p:nvSpPr>
            <p:spPr>
              <a:xfrm>
                <a:off x="8097217" y="2560624"/>
                <a:ext cx="936104" cy="830997"/>
              </a:xfrm>
              <a:prstGeom prst="rect">
                <a:avLst/>
              </a:prstGeom>
              <a:noFill/>
            </p:spPr>
            <p:txBody>
              <a:bodyPr wrap="square" rtlCol="0">
                <a:spAutoFit/>
              </a:bodyPr>
              <a:lstStyle/>
              <a:p>
                <a:pPr algn="ctr"/>
                <a:r>
                  <a:rPr kumimoji="1" lang="ja-JP" altLang="en-US" sz="4800" b="1" dirty="0">
                    <a:latin typeface="BIZ UDゴシック" panose="020B0400000000000000" pitchFamily="49" charset="-128"/>
                    <a:ea typeface="BIZ UDゴシック" panose="020B0400000000000000" pitchFamily="49" charset="-128"/>
                  </a:rPr>
                  <a:t>個</a:t>
                </a:r>
              </a:p>
            </p:txBody>
          </p:sp>
        </p:grpSp>
      </p:grpSp>
      <p:sp>
        <p:nvSpPr>
          <p:cNvPr id="15" name="テキスト ボックス 14">
            <a:extLst>
              <a:ext uri="{FF2B5EF4-FFF2-40B4-BE49-F238E27FC236}">
                <a16:creationId xmlns:a16="http://schemas.microsoft.com/office/drawing/2014/main" id="{3C0DCD49-588A-4D09-8D1A-48A031182372}"/>
              </a:ext>
            </a:extLst>
          </p:cNvPr>
          <p:cNvSpPr txBox="1"/>
          <p:nvPr/>
        </p:nvSpPr>
        <p:spPr>
          <a:xfrm>
            <a:off x="7674730" y="3149062"/>
            <a:ext cx="2900090" cy="1077218"/>
          </a:xfrm>
          <a:prstGeom prst="rect">
            <a:avLst/>
          </a:prstGeom>
          <a:solidFill>
            <a:srgbClr val="FFFF00"/>
          </a:solidFill>
          <a:ln w="28575">
            <a:solidFill>
              <a:schemeClr val="tx1"/>
            </a:solidFill>
          </a:ln>
        </p:spPr>
        <p:txBody>
          <a:bodyPr wrap="square" rtlCol="0">
            <a:spAutoFit/>
          </a:bodyPr>
          <a:lstStyle/>
          <a:p>
            <a:pPr algn="ctr"/>
            <a:r>
              <a:rPr kumimoji="1" lang="ja-JP" altLang="en-US" sz="3200" b="1" dirty="0">
                <a:latin typeface="BIZ UDゴシック" panose="020B0400000000000000" pitchFamily="49" charset="-128"/>
                <a:ea typeface="BIZ UDゴシック" panose="020B0400000000000000" pitchFamily="49" charset="-128"/>
              </a:rPr>
              <a:t>本来の人間の在りよう</a:t>
            </a:r>
          </a:p>
        </p:txBody>
      </p:sp>
      <p:sp>
        <p:nvSpPr>
          <p:cNvPr id="16" name="テキスト ボックス 15">
            <a:extLst>
              <a:ext uri="{FF2B5EF4-FFF2-40B4-BE49-F238E27FC236}">
                <a16:creationId xmlns:a16="http://schemas.microsoft.com/office/drawing/2014/main" id="{832C74BA-6BC5-463A-911F-4EC564C71269}"/>
              </a:ext>
            </a:extLst>
          </p:cNvPr>
          <p:cNvSpPr txBox="1"/>
          <p:nvPr/>
        </p:nvSpPr>
        <p:spPr>
          <a:xfrm>
            <a:off x="3465042" y="3596178"/>
            <a:ext cx="1703901" cy="707886"/>
          </a:xfrm>
          <a:prstGeom prst="rect">
            <a:avLst/>
          </a:prstGeom>
          <a:noFill/>
        </p:spPr>
        <p:txBody>
          <a:bodyPr wrap="square" rtlCol="0">
            <a:spAutoFit/>
          </a:bodyPr>
          <a:lstStyle/>
          <a:p>
            <a:pPr algn="ctr"/>
            <a:r>
              <a:rPr kumimoji="1" lang="ja-JP" altLang="en-US" sz="4000" b="1" dirty="0">
                <a:latin typeface="BIZ UDゴシック" panose="020B0400000000000000" pitchFamily="49" charset="-128"/>
                <a:ea typeface="BIZ UDゴシック" panose="020B0400000000000000" pitchFamily="49" charset="-128"/>
              </a:rPr>
              <a:t>関係</a:t>
            </a:r>
          </a:p>
        </p:txBody>
      </p:sp>
      <p:sp>
        <p:nvSpPr>
          <p:cNvPr id="17" name="テキスト ボックス 16">
            <a:extLst>
              <a:ext uri="{FF2B5EF4-FFF2-40B4-BE49-F238E27FC236}">
                <a16:creationId xmlns:a16="http://schemas.microsoft.com/office/drawing/2014/main" id="{CAD4C748-D171-412A-B498-B5B6CA96B4A0}"/>
              </a:ext>
            </a:extLst>
          </p:cNvPr>
          <p:cNvSpPr txBox="1"/>
          <p:nvPr/>
        </p:nvSpPr>
        <p:spPr>
          <a:xfrm>
            <a:off x="2454940" y="5894402"/>
            <a:ext cx="8136904"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最初から人間は関係の中に位置づけられている</a:t>
            </a:r>
          </a:p>
        </p:txBody>
      </p:sp>
    </p:spTree>
    <p:extLst>
      <p:ext uri="{BB962C8B-B14F-4D97-AF65-F5344CB8AC3E}">
        <p14:creationId xmlns:p14="http://schemas.microsoft.com/office/powerpoint/2010/main" val="23455085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35460" y="464041"/>
            <a:ext cx="9721080" cy="830997"/>
          </a:xfrm>
          <a:prstGeom prst="rect">
            <a:avLst/>
          </a:prstGeom>
          <a:noFill/>
        </p:spPr>
        <p:txBody>
          <a:bodyPr wrap="square" rtlCol="0">
            <a:spAutoFit/>
          </a:bodyPr>
          <a:lstStyle/>
          <a:p>
            <a:r>
              <a:rPr kumimoji="1" lang="ja-JP" altLang="en-US" sz="4800" dirty="0">
                <a:latin typeface="BIZ UDゴシック" panose="020B0400000000000000" pitchFamily="49" charset="-128"/>
                <a:ea typeface="BIZ UDゴシック" panose="020B0400000000000000" pitchFamily="49" charset="-128"/>
              </a:rPr>
              <a:t>私</a:t>
            </a:r>
            <a:r>
              <a:rPr kumimoji="1" lang="en-US" altLang="ja-JP" sz="4800" dirty="0">
                <a:latin typeface="BIZ UDゴシック" panose="020B0400000000000000" pitchFamily="49" charset="-128"/>
                <a:ea typeface="BIZ UDゴシック" panose="020B0400000000000000" pitchFamily="49" charset="-128"/>
              </a:rPr>
              <a:t>(</a:t>
            </a:r>
            <a:r>
              <a:rPr kumimoji="1" lang="ja-JP" altLang="en-US" sz="4800" dirty="0">
                <a:latin typeface="BIZ UDゴシック" panose="020B0400000000000000" pitchFamily="49" charset="-128"/>
                <a:ea typeface="BIZ UDゴシック" panose="020B0400000000000000" pitchFamily="49" charset="-128"/>
              </a:rPr>
              <a:t>個</a:t>
            </a:r>
            <a:r>
              <a:rPr kumimoji="1" lang="en-US" altLang="ja-JP" sz="4800" dirty="0">
                <a:latin typeface="BIZ UDゴシック" panose="020B0400000000000000" pitchFamily="49" charset="-128"/>
                <a:ea typeface="BIZ UDゴシック" panose="020B0400000000000000" pitchFamily="49" charset="-128"/>
              </a:rPr>
              <a:t>)</a:t>
            </a:r>
            <a:r>
              <a:rPr lang="ja-JP" altLang="en-US" sz="4800" dirty="0">
                <a:latin typeface="BIZ UDゴシック" panose="020B0400000000000000" pitchFamily="49" charset="-128"/>
                <a:ea typeface="BIZ UDゴシック" panose="020B0400000000000000" pitchFamily="49" charset="-128"/>
              </a:rPr>
              <a:t>の成長が関係の基礎なの？</a:t>
            </a:r>
            <a:endParaRPr kumimoji="1" lang="ja-JP" altLang="en-US" sz="4800" dirty="0">
              <a:latin typeface="BIZ UDゴシック" panose="020B0400000000000000" pitchFamily="49" charset="-128"/>
              <a:ea typeface="BIZ UDゴシック" panose="020B0400000000000000" pitchFamily="49" charset="-128"/>
            </a:endParaRPr>
          </a:p>
        </p:txBody>
      </p:sp>
      <p:grpSp>
        <p:nvGrpSpPr>
          <p:cNvPr id="13" name="Group 2">
            <a:extLst>
              <a:ext uri="{FF2B5EF4-FFF2-40B4-BE49-F238E27FC236}">
                <a16:creationId xmlns:a16="http://schemas.microsoft.com/office/drawing/2014/main" id="{D2AB19F5-56F1-4C59-957F-C533D9EBC3A7}"/>
              </a:ext>
            </a:extLst>
          </p:cNvPr>
          <p:cNvGrpSpPr>
            <a:grpSpLocks/>
          </p:cNvGrpSpPr>
          <p:nvPr/>
        </p:nvGrpSpPr>
        <p:grpSpPr bwMode="auto">
          <a:xfrm>
            <a:off x="2071229" y="2394554"/>
            <a:ext cx="2880320" cy="2674263"/>
            <a:chOff x="2540" y="13245"/>
            <a:chExt cx="1960" cy="1920"/>
          </a:xfrm>
        </p:grpSpPr>
        <p:sp>
          <p:nvSpPr>
            <p:cNvPr id="14" name="Oval 3">
              <a:extLst>
                <a:ext uri="{FF2B5EF4-FFF2-40B4-BE49-F238E27FC236}">
                  <a16:creationId xmlns:a16="http://schemas.microsoft.com/office/drawing/2014/main" id="{0F6D1FB0-BD22-4179-8BA5-299B71E31BA0}"/>
                </a:ext>
              </a:extLst>
            </p:cNvPr>
            <p:cNvSpPr>
              <a:spLocks noChangeArrowheads="1"/>
            </p:cNvSpPr>
            <p:nvPr/>
          </p:nvSpPr>
          <p:spPr bwMode="auto">
            <a:xfrm>
              <a:off x="2540" y="13245"/>
              <a:ext cx="1960" cy="1920"/>
            </a:xfrm>
            <a:prstGeom prst="ellipse">
              <a:avLst/>
            </a:prstGeom>
            <a:gradFill rotWithShape="0">
              <a:gsLst>
                <a:gs pos="0">
                  <a:srgbClr val="70AD47"/>
                </a:gs>
                <a:gs pos="100000">
                  <a:srgbClr val="375623"/>
                </a:gs>
              </a:gsLst>
              <a:lin ang="2700000" scaled="1"/>
            </a:gradFill>
            <a:ln w="12700">
              <a:solidFill>
                <a:srgbClr val="F2F2F2"/>
              </a:solidFill>
              <a:round/>
              <a:headEnd/>
              <a:tailEnd/>
            </a:ln>
            <a:effectLst/>
            <a:extLst>
              <a:ext uri="{AF507438-7753-43E0-B8FC-AC1667EBCBE1}">
                <a14:hiddenEffects xmlns:a14="http://schemas.microsoft.com/office/drawing/2010/main">
                  <a:effectLst>
                    <a:outerShdw dist="406400" dir="10800000" sy="50000" kx="-2453608" rotWithShape="0">
                      <a:srgbClr val="C5E0B3">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15" name="Text Box 4">
              <a:extLst>
                <a:ext uri="{FF2B5EF4-FFF2-40B4-BE49-F238E27FC236}">
                  <a16:creationId xmlns:a16="http://schemas.microsoft.com/office/drawing/2014/main" id="{641CB6DC-860D-4F35-83B7-8FAA22C446D1}"/>
                </a:ext>
              </a:extLst>
            </p:cNvPr>
            <p:cNvSpPr txBox="1">
              <a:spLocks noChangeArrowheads="1"/>
            </p:cNvSpPr>
            <p:nvPr/>
          </p:nvSpPr>
          <p:spPr bwMode="auto">
            <a:xfrm>
              <a:off x="2615" y="13804"/>
              <a:ext cx="1786" cy="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1846" dir="10571156"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2800" b="1" i="0" u="none" strike="noStrike" cap="none" normalizeH="0" baseline="0">
                  <a:ln>
                    <a:noFill/>
                  </a:ln>
                  <a:solidFill>
                    <a:srgbClr val="FFFFFF"/>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関係が組み込まれた身体</a:t>
              </a:r>
              <a:endParaRPr kumimoji="0" lang="ja-JP" altLang="ja-JP" sz="4000" b="1" i="0" u="none" strike="noStrike" cap="none" normalizeH="0" baseline="0">
                <a:ln>
                  <a:noFill/>
                </a:ln>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grpSp>
      <p:grpSp>
        <p:nvGrpSpPr>
          <p:cNvPr id="16" name="Group 5">
            <a:extLst>
              <a:ext uri="{FF2B5EF4-FFF2-40B4-BE49-F238E27FC236}">
                <a16:creationId xmlns:a16="http://schemas.microsoft.com/office/drawing/2014/main" id="{2F9DA9B6-997C-4447-9744-E397219178B6}"/>
              </a:ext>
            </a:extLst>
          </p:cNvPr>
          <p:cNvGrpSpPr>
            <a:grpSpLocks/>
          </p:cNvGrpSpPr>
          <p:nvPr/>
        </p:nvGrpSpPr>
        <p:grpSpPr bwMode="auto">
          <a:xfrm>
            <a:off x="5097035" y="2736596"/>
            <a:ext cx="1942381" cy="1944216"/>
            <a:chOff x="4579" y="13123"/>
            <a:chExt cx="1356" cy="1514"/>
          </a:xfrm>
        </p:grpSpPr>
        <p:sp>
          <p:nvSpPr>
            <p:cNvPr id="17" name="AutoShape 6">
              <a:extLst>
                <a:ext uri="{FF2B5EF4-FFF2-40B4-BE49-F238E27FC236}">
                  <a16:creationId xmlns:a16="http://schemas.microsoft.com/office/drawing/2014/main" id="{20B11F27-DFC5-4125-A118-12B79EB41A4B}"/>
                </a:ext>
              </a:extLst>
            </p:cNvPr>
            <p:cNvSpPr>
              <a:spLocks noChangeArrowheads="1"/>
            </p:cNvSpPr>
            <p:nvPr/>
          </p:nvSpPr>
          <p:spPr bwMode="auto">
            <a:xfrm>
              <a:off x="4579" y="13123"/>
              <a:ext cx="1356" cy="151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060"/>
            </a:solidFill>
            <a:ln w="19050">
              <a:solidFill>
                <a:srgbClr val="404040"/>
              </a:solidFill>
              <a:miter lim="800000"/>
              <a:headEnd/>
              <a:tailEnd/>
            </a:ln>
            <a:effectLst>
              <a:outerShdw dist="35921" dir="2700000" algn="ctr" rotWithShape="0">
                <a:srgbClr val="BDD6EE">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8" name="Text Box 7">
              <a:extLst>
                <a:ext uri="{FF2B5EF4-FFF2-40B4-BE49-F238E27FC236}">
                  <a16:creationId xmlns:a16="http://schemas.microsoft.com/office/drawing/2014/main" id="{34D98AE2-8E1E-4DC4-8948-54BE14302266}"/>
                </a:ext>
              </a:extLst>
            </p:cNvPr>
            <p:cNvSpPr txBox="1">
              <a:spLocks noChangeArrowheads="1"/>
            </p:cNvSpPr>
            <p:nvPr/>
          </p:nvSpPr>
          <p:spPr bwMode="auto">
            <a:xfrm>
              <a:off x="4834" y="13632"/>
              <a:ext cx="84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44000"/>
                </a:lnSpc>
                <a:spcBef>
                  <a:spcPct val="0"/>
                </a:spcBef>
                <a:spcAft>
                  <a:spcPct val="0"/>
                </a:spcAft>
                <a:buClrTx/>
                <a:buSzTx/>
                <a:buFontTx/>
                <a:buNone/>
                <a:tabLst/>
              </a:pPr>
              <a:r>
                <a:rPr kumimoji="0" lang="ja-JP" altLang="en-US" sz="3200" b="1" i="0" u="none" strike="noStrike" cap="none" normalizeH="0" baseline="0" dirty="0">
                  <a:ln>
                    <a:noFill/>
                  </a:ln>
                  <a:solidFill>
                    <a:srgbClr val="FFFF00"/>
                  </a:solidFill>
                  <a:effectLst/>
                  <a:latin typeface="BIZ UDゴシック" panose="020B0400000000000000" pitchFamily="49" charset="-128"/>
                  <a:ea typeface="BIZ UDゴシック" panose="020B0400000000000000" pitchFamily="49" charset="-128"/>
                </a:rPr>
                <a:t>予定</a:t>
              </a:r>
              <a:endParaRPr kumimoji="0" lang="ja-JP" altLang="ja-JP" sz="4000" b="0" i="0" u="none" strike="noStrike" cap="none" normalizeH="0" baseline="0" dirty="0">
                <a:ln>
                  <a:noFill/>
                </a:ln>
                <a:solidFill>
                  <a:srgbClr val="FFFF00"/>
                </a:solidFill>
                <a:effectLst/>
                <a:latin typeface="BIZ UDゴシック" panose="020B0400000000000000" pitchFamily="49" charset="-128"/>
                <a:ea typeface="BIZ UDゴシック" panose="020B0400000000000000" pitchFamily="49" charset="-128"/>
              </a:endParaRPr>
            </a:p>
          </p:txBody>
        </p:sp>
      </p:grpSp>
      <p:sp>
        <p:nvSpPr>
          <p:cNvPr id="19" name="Oval 8">
            <a:extLst>
              <a:ext uri="{FF2B5EF4-FFF2-40B4-BE49-F238E27FC236}">
                <a16:creationId xmlns:a16="http://schemas.microsoft.com/office/drawing/2014/main" id="{88E9A894-903A-4F67-97FB-39910D1F6166}"/>
              </a:ext>
            </a:extLst>
          </p:cNvPr>
          <p:cNvSpPr>
            <a:spLocks noChangeArrowheads="1"/>
          </p:cNvSpPr>
          <p:nvPr/>
        </p:nvSpPr>
        <p:spPr bwMode="auto">
          <a:xfrm>
            <a:off x="7184902" y="1844824"/>
            <a:ext cx="3382541" cy="3970449"/>
          </a:xfrm>
          <a:prstGeom prst="ellipse">
            <a:avLst/>
          </a:prstGeom>
          <a:solidFill>
            <a:srgbClr val="FFFF0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24" name="グループ化 23">
            <a:extLst>
              <a:ext uri="{FF2B5EF4-FFF2-40B4-BE49-F238E27FC236}">
                <a16:creationId xmlns:a16="http://schemas.microsoft.com/office/drawing/2014/main" id="{4A956498-462F-44BF-A456-A6C964FA7FBB}"/>
              </a:ext>
            </a:extLst>
          </p:cNvPr>
          <p:cNvGrpSpPr/>
          <p:nvPr/>
        </p:nvGrpSpPr>
        <p:grpSpPr>
          <a:xfrm>
            <a:off x="8110364" y="2744924"/>
            <a:ext cx="1502135" cy="1368151"/>
            <a:chOff x="8040216" y="2636912"/>
            <a:chExt cx="1502135" cy="1368151"/>
          </a:xfrm>
        </p:grpSpPr>
        <p:sp>
          <p:nvSpPr>
            <p:cNvPr id="22" name="Oval 9">
              <a:extLst>
                <a:ext uri="{FF2B5EF4-FFF2-40B4-BE49-F238E27FC236}">
                  <a16:creationId xmlns:a16="http://schemas.microsoft.com/office/drawing/2014/main" id="{F18CD30E-1388-4D24-BF7A-C12AF25BEC3D}"/>
                </a:ext>
              </a:extLst>
            </p:cNvPr>
            <p:cNvSpPr>
              <a:spLocks noChangeArrowheads="1"/>
            </p:cNvSpPr>
            <p:nvPr/>
          </p:nvSpPr>
          <p:spPr bwMode="auto">
            <a:xfrm>
              <a:off x="8040216" y="2636912"/>
              <a:ext cx="1502135"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4FC473A5-E120-447B-9DEA-606FC8CA1738}"/>
                </a:ext>
              </a:extLst>
            </p:cNvPr>
            <p:cNvSpPr txBox="1"/>
            <p:nvPr/>
          </p:nvSpPr>
          <p:spPr>
            <a:xfrm>
              <a:off x="8408120" y="2905488"/>
              <a:ext cx="936104" cy="830997"/>
            </a:xfrm>
            <a:prstGeom prst="rect">
              <a:avLst/>
            </a:prstGeom>
            <a:noFill/>
          </p:spPr>
          <p:txBody>
            <a:bodyPr wrap="square" rtlCol="0">
              <a:spAutoFit/>
            </a:bodyPr>
            <a:lstStyle/>
            <a:p>
              <a:r>
                <a:rPr kumimoji="1" lang="ja-JP" altLang="en-US" sz="4800" b="1" dirty="0">
                  <a:latin typeface="BIZ UDゴシック" panose="020B0400000000000000" pitchFamily="49" charset="-128"/>
                  <a:ea typeface="BIZ UDゴシック" panose="020B0400000000000000" pitchFamily="49" charset="-128"/>
                </a:rPr>
                <a:t>個</a:t>
              </a:r>
            </a:p>
          </p:txBody>
        </p:sp>
      </p:grpSp>
      <p:grpSp>
        <p:nvGrpSpPr>
          <p:cNvPr id="25" name="グループ化 24">
            <a:extLst>
              <a:ext uri="{FF2B5EF4-FFF2-40B4-BE49-F238E27FC236}">
                <a16:creationId xmlns:a16="http://schemas.microsoft.com/office/drawing/2014/main" id="{7B2AFD5D-4805-438C-84B9-E5F738F654FF}"/>
              </a:ext>
            </a:extLst>
          </p:cNvPr>
          <p:cNvGrpSpPr/>
          <p:nvPr/>
        </p:nvGrpSpPr>
        <p:grpSpPr>
          <a:xfrm>
            <a:off x="8195252" y="3969245"/>
            <a:ext cx="1502135" cy="1368151"/>
            <a:chOff x="8040216" y="2636912"/>
            <a:chExt cx="1502135" cy="1368151"/>
          </a:xfrm>
        </p:grpSpPr>
        <p:sp>
          <p:nvSpPr>
            <p:cNvPr id="26" name="Oval 9">
              <a:extLst>
                <a:ext uri="{FF2B5EF4-FFF2-40B4-BE49-F238E27FC236}">
                  <a16:creationId xmlns:a16="http://schemas.microsoft.com/office/drawing/2014/main" id="{D1B8F588-6115-4CB2-B58D-62A0BBC5E455}"/>
                </a:ext>
              </a:extLst>
            </p:cNvPr>
            <p:cNvSpPr>
              <a:spLocks noChangeArrowheads="1"/>
            </p:cNvSpPr>
            <p:nvPr/>
          </p:nvSpPr>
          <p:spPr bwMode="auto">
            <a:xfrm>
              <a:off x="8040216" y="2636912"/>
              <a:ext cx="1502135"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8AFBA5A-44A5-4282-819D-69558DC3F392}"/>
                </a:ext>
              </a:extLst>
            </p:cNvPr>
            <p:cNvSpPr txBox="1"/>
            <p:nvPr/>
          </p:nvSpPr>
          <p:spPr>
            <a:xfrm>
              <a:off x="8408120" y="2905488"/>
              <a:ext cx="936104" cy="830997"/>
            </a:xfrm>
            <a:prstGeom prst="rect">
              <a:avLst/>
            </a:prstGeom>
            <a:noFill/>
          </p:spPr>
          <p:txBody>
            <a:bodyPr wrap="square" rtlCol="0">
              <a:spAutoFit/>
            </a:bodyPr>
            <a:lstStyle/>
            <a:p>
              <a:r>
                <a:rPr kumimoji="1" lang="ja-JP" altLang="en-US" sz="4800" b="1" dirty="0">
                  <a:latin typeface="BIZ UDゴシック" panose="020B0400000000000000" pitchFamily="49" charset="-128"/>
                  <a:ea typeface="BIZ UDゴシック" panose="020B0400000000000000" pitchFamily="49" charset="-128"/>
                </a:rPr>
                <a:t>個</a:t>
              </a:r>
            </a:p>
          </p:txBody>
        </p:sp>
      </p:grpSp>
      <p:sp>
        <p:nvSpPr>
          <p:cNvPr id="28" name="テキスト ボックス 27">
            <a:extLst>
              <a:ext uri="{FF2B5EF4-FFF2-40B4-BE49-F238E27FC236}">
                <a16:creationId xmlns:a16="http://schemas.microsoft.com/office/drawing/2014/main" id="{F43C82B8-8CBF-409B-BA58-697026F5926F}"/>
              </a:ext>
            </a:extLst>
          </p:cNvPr>
          <p:cNvSpPr txBox="1"/>
          <p:nvPr/>
        </p:nvSpPr>
        <p:spPr>
          <a:xfrm>
            <a:off x="8110364" y="1940931"/>
            <a:ext cx="1703901" cy="707886"/>
          </a:xfrm>
          <a:prstGeom prst="rect">
            <a:avLst/>
          </a:prstGeom>
          <a:noFill/>
        </p:spPr>
        <p:txBody>
          <a:bodyPr wrap="square" rtlCol="0">
            <a:spAutoFit/>
          </a:bodyPr>
          <a:lstStyle/>
          <a:p>
            <a:pPr algn="ctr"/>
            <a:r>
              <a:rPr kumimoji="1" lang="ja-JP" altLang="en-US" sz="4000" b="1" dirty="0">
                <a:latin typeface="BIZ UDゴシック" panose="020B0400000000000000" pitchFamily="49" charset="-128"/>
                <a:ea typeface="BIZ UDゴシック" panose="020B0400000000000000" pitchFamily="49" charset="-128"/>
              </a:rPr>
              <a:t>関係</a:t>
            </a:r>
          </a:p>
        </p:txBody>
      </p:sp>
      <p:sp>
        <p:nvSpPr>
          <p:cNvPr id="29" name="テキスト ボックス 28">
            <a:extLst>
              <a:ext uri="{FF2B5EF4-FFF2-40B4-BE49-F238E27FC236}">
                <a16:creationId xmlns:a16="http://schemas.microsoft.com/office/drawing/2014/main" id="{4B6B3160-260B-4FFD-9030-D35608D2B68A}"/>
              </a:ext>
            </a:extLst>
          </p:cNvPr>
          <p:cNvSpPr txBox="1"/>
          <p:nvPr/>
        </p:nvSpPr>
        <p:spPr>
          <a:xfrm>
            <a:off x="7411386" y="5318287"/>
            <a:ext cx="2900090" cy="1077218"/>
          </a:xfrm>
          <a:prstGeom prst="rect">
            <a:avLst/>
          </a:prstGeom>
          <a:solidFill>
            <a:srgbClr val="FFFF00"/>
          </a:solidFill>
          <a:ln w="28575">
            <a:solidFill>
              <a:schemeClr val="tx1"/>
            </a:solidFill>
          </a:ln>
        </p:spPr>
        <p:txBody>
          <a:bodyPr wrap="square" rtlCol="0">
            <a:spAutoFit/>
          </a:bodyPr>
          <a:lstStyle/>
          <a:p>
            <a:pPr algn="ctr"/>
            <a:r>
              <a:rPr kumimoji="1" lang="ja-JP" altLang="en-US" sz="3200" b="1" dirty="0">
                <a:latin typeface="BIZ UDゴシック" panose="020B0400000000000000" pitchFamily="49" charset="-128"/>
                <a:ea typeface="BIZ UDゴシック" panose="020B0400000000000000" pitchFamily="49" charset="-128"/>
              </a:rPr>
              <a:t>本来の人間の在りよう</a:t>
            </a:r>
          </a:p>
        </p:txBody>
      </p:sp>
      <p:sp>
        <p:nvSpPr>
          <p:cNvPr id="2" name="スライド番号プレースホルダー 1">
            <a:extLst>
              <a:ext uri="{FF2B5EF4-FFF2-40B4-BE49-F238E27FC236}">
                <a16:creationId xmlns:a16="http://schemas.microsoft.com/office/drawing/2014/main" id="{4E884F1E-4307-4338-BB03-3FADB9630EFF}"/>
              </a:ext>
            </a:extLst>
          </p:cNvPr>
          <p:cNvSpPr>
            <a:spLocks noGrp="1"/>
          </p:cNvSpPr>
          <p:nvPr>
            <p:ph type="sldNum" sz="quarter" idx="12"/>
          </p:nvPr>
        </p:nvSpPr>
        <p:spPr/>
        <p:txBody>
          <a:bodyPr/>
          <a:lstStyle/>
          <a:p>
            <a:fld id="{A72C43C9-C29A-4086-B3B4-1F599B556F9C}" type="slidenum">
              <a:rPr kumimoji="1" lang="ja-JP" altLang="en-US" smtClean="0"/>
              <a:t>54</a:t>
            </a:fld>
            <a:endParaRPr kumimoji="1" lang="ja-JP" altLang="en-US"/>
          </a:p>
        </p:txBody>
      </p:sp>
    </p:spTree>
    <p:extLst>
      <p:ext uri="{BB962C8B-B14F-4D97-AF65-F5344CB8AC3E}">
        <p14:creationId xmlns:p14="http://schemas.microsoft.com/office/powerpoint/2010/main" val="2704143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393270-9EF7-4C56-86BD-4F40C095F81B}"/>
              </a:ext>
            </a:extLst>
          </p:cNvPr>
          <p:cNvSpPr>
            <a:spLocks noGrp="1"/>
          </p:cNvSpPr>
          <p:nvPr>
            <p:ph type="sldNum" sz="quarter" idx="12"/>
          </p:nvPr>
        </p:nvSpPr>
        <p:spPr/>
        <p:txBody>
          <a:bodyPr/>
          <a:lstStyle/>
          <a:p>
            <a:fld id="{A72C43C9-C29A-4086-B3B4-1F599B556F9C}" type="slidenum">
              <a:rPr kumimoji="1" lang="ja-JP" altLang="en-US" smtClean="0"/>
              <a:t>55</a:t>
            </a:fld>
            <a:endParaRPr kumimoji="1" lang="ja-JP" altLang="en-US"/>
          </a:p>
        </p:txBody>
      </p:sp>
      <p:sp>
        <p:nvSpPr>
          <p:cNvPr id="5" name="テキスト ボックス 4">
            <a:extLst>
              <a:ext uri="{FF2B5EF4-FFF2-40B4-BE49-F238E27FC236}">
                <a16:creationId xmlns:a16="http://schemas.microsoft.com/office/drawing/2014/main" id="{00C5CF7A-51F4-4152-9191-CCC92C7704EA}"/>
              </a:ext>
            </a:extLst>
          </p:cNvPr>
          <p:cNvSpPr txBox="1"/>
          <p:nvPr/>
        </p:nvSpPr>
        <p:spPr>
          <a:xfrm>
            <a:off x="1775520" y="2154570"/>
            <a:ext cx="8640960" cy="1200329"/>
          </a:xfrm>
          <a:prstGeom prst="rect">
            <a:avLst/>
          </a:prstGeom>
          <a:noFill/>
        </p:spPr>
        <p:txBody>
          <a:bodyPr wrap="square" rtlCol="0">
            <a:spAutoFit/>
          </a:bodyPr>
          <a:lstStyle/>
          <a:p>
            <a:r>
              <a:rPr kumimoji="1" lang="ja-JP" altLang="en-US" sz="3600" dirty="0">
                <a:latin typeface="BIZ UDPゴシック" panose="020B0400000000000000" pitchFamily="50" charset="-128"/>
                <a:ea typeface="BIZ UDPゴシック" panose="020B0400000000000000" pitchFamily="50" charset="-128"/>
              </a:rPr>
              <a:t>なぜ、こんな風に考えているのか、その例を見てみましょう</a:t>
            </a:r>
          </a:p>
        </p:txBody>
      </p:sp>
      <p:sp>
        <p:nvSpPr>
          <p:cNvPr id="6" name="テキスト ボックス 5">
            <a:extLst>
              <a:ext uri="{FF2B5EF4-FFF2-40B4-BE49-F238E27FC236}">
                <a16:creationId xmlns:a16="http://schemas.microsoft.com/office/drawing/2014/main" id="{AD59E104-1435-4EF4-BFB2-BCA66EF866F1}"/>
              </a:ext>
            </a:extLst>
          </p:cNvPr>
          <p:cNvSpPr txBox="1"/>
          <p:nvPr/>
        </p:nvSpPr>
        <p:spPr>
          <a:xfrm>
            <a:off x="6456040" y="4941168"/>
            <a:ext cx="4968552" cy="830997"/>
          </a:xfrm>
          <a:prstGeom prst="rect">
            <a:avLst/>
          </a:prstGeom>
          <a:noFill/>
        </p:spPr>
        <p:txBody>
          <a:bodyPr wrap="square" rtlCol="0">
            <a:spAutoFit/>
          </a:bodyPr>
          <a:lstStyle/>
          <a:p>
            <a:pPr algn="ctr"/>
            <a:r>
              <a:rPr kumimoji="1" lang="ja-JP" altLang="en-US" sz="2400" dirty="0">
                <a:latin typeface="BIZ UDPゴシック" panose="020B0400000000000000" pitchFamily="50" charset="-128"/>
                <a:ea typeface="BIZ UDPゴシック" panose="020B0400000000000000" pitchFamily="50" charset="-128"/>
              </a:rPr>
              <a:t>発達心理学者</a:t>
            </a:r>
          </a:p>
          <a:p>
            <a:pPr algn="ctr"/>
            <a:r>
              <a:rPr kumimoji="1" lang="ja-JP" altLang="en-US" sz="2400" dirty="0">
                <a:latin typeface="BIZ UDPゴシック" panose="020B0400000000000000" pitchFamily="50" charset="-128"/>
                <a:ea typeface="BIZ UDPゴシック" panose="020B0400000000000000" pitchFamily="50" charset="-128"/>
              </a:rPr>
              <a:t>浜田寿美男を参考にしています</a:t>
            </a:r>
          </a:p>
        </p:txBody>
      </p:sp>
    </p:spTree>
    <p:extLst>
      <p:ext uri="{BB962C8B-B14F-4D97-AF65-F5344CB8AC3E}">
        <p14:creationId xmlns:p14="http://schemas.microsoft.com/office/powerpoint/2010/main" val="35780057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男性がスッキリした&lt;strong&gt;笑顔&lt;/strong&gt;で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76" y="3026696"/>
            <a:ext cx="3528392" cy="3188784"/>
          </a:xfrm>
          <a:prstGeom prst="rect">
            <a:avLst/>
          </a:prstGeom>
        </p:spPr>
      </p:pic>
      <p:sp>
        <p:nvSpPr>
          <p:cNvPr id="6" name="円形吹き出し 5"/>
          <p:cNvSpPr/>
          <p:nvPr/>
        </p:nvSpPr>
        <p:spPr>
          <a:xfrm>
            <a:off x="3719736" y="2359096"/>
            <a:ext cx="3204356" cy="1872208"/>
          </a:xfrm>
          <a:prstGeom prst="wedgeEllipseCallout">
            <a:avLst>
              <a:gd name="adj1" fmla="val -46782"/>
              <a:gd name="adj2" fmla="val 35631"/>
            </a:avLst>
          </a:prstGeom>
          <a:solidFill>
            <a:srgbClr val="00B050"/>
          </a:solidFill>
          <a:ln>
            <a:solidFill>
              <a:schemeClr val="tx1">
                <a:lumMod val="50000"/>
                <a:lumOff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おはよう</a:t>
            </a:r>
          </a:p>
        </p:txBody>
      </p:sp>
      <p:sp>
        <p:nvSpPr>
          <p:cNvPr id="7" name="テキスト ボックス 6"/>
          <p:cNvSpPr txBox="1"/>
          <p:nvPr/>
        </p:nvSpPr>
        <p:spPr>
          <a:xfrm>
            <a:off x="1122821" y="2474893"/>
            <a:ext cx="2428556" cy="954107"/>
          </a:xfrm>
          <a:prstGeom prst="rect">
            <a:avLst/>
          </a:prstGeom>
          <a:noFill/>
        </p:spPr>
        <p:txBody>
          <a:bodyPr wrap="square" rtlCol="0">
            <a:spAutoFit/>
          </a:bodyPr>
          <a:lstStyle/>
          <a:p>
            <a:pPr algn="ctr"/>
            <a:r>
              <a:rPr kumimoji="1" lang="ja-JP" altLang="en-US" sz="28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支援している利用者</a:t>
            </a:r>
          </a:p>
        </p:txBody>
      </p:sp>
      <p:pic>
        <p:nvPicPr>
          <p:cNvPr id="8" name="図 7" descr="&lt;strong&gt;後姿&lt;/strong&gt;の&lt;strong&gt;イラスト&lt;/strong&gt;｜フリー素材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092" y="2480827"/>
            <a:ext cx="2930809" cy="4296244"/>
          </a:xfrm>
          <a:prstGeom prst="rect">
            <a:avLst/>
          </a:prstGeom>
        </p:spPr>
      </p:pic>
      <p:sp>
        <p:nvSpPr>
          <p:cNvPr id="9" name="円形吹き出し 8"/>
          <p:cNvSpPr/>
          <p:nvPr/>
        </p:nvSpPr>
        <p:spPr>
          <a:xfrm>
            <a:off x="8638184" y="1038183"/>
            <a:ext cx="2930809" cy="1779360"/>
          </a:xfrm>
          <a:prstGeom prst="wedgeEllipseCallout">
            <a:avLst>
              <a:gd name="adj1" fmla="val -41778"/>
              <a:gd name="adj2" fmla="val 62782"/>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28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なんて応えますか？</a:t>
            </a:r>
          </a:p>
        </p:txBody>
      </p:sp>
      <p:sp>
        <p:nvSpPr>
          <p:cNvPr id="3" name="テキスト ボックス 2">
            <a:extLst>
              <a:ext uri="{FF2B5EF4-FFF2-40B4-BE49-F238E27FC236}">
                <a16:creationId xmlns:a16="http://schemas.microsoft.com/office/drawing/2014/main" id="{B8CB4397-A390-4579-BBED-04B45D5F2C50}"/>
              </a:ext>
            </a:extLst>
          </p:cNvPr>
          <p:cNvSpPr txBox="1"/>
          <p:nvPr/>
        </p:nvSpPr>
        <p:spPr>
          <a:xfrm>
            <a:off x="623007" y="642520"/>
            <a:ext cx="7622088" cy="830997"/>
          </a:xfrm>
          <a:prstGeom prst="rect">
            <a:avLst/>
          </a:prstGeom>
          <a:noFill/>
        </p:spPr>
        <p:txBody>
          <a:bodyPr wrap="square" rtlCol="0">
            <a:spAutoFit/>
          </a:bodyPr>
          <a:lstStyle/>
          <a:p>
            <a:r>
              <a:rPr kumimoji="1" lang="ja-JP" altLang="en-US" sz="4800" dirty="0">
                <a:latin typeface="BIZ UDゴシック" panose="020B0400000000000000" pitchFamily="49" charset="-128"/>
                <a:ea typeface="BIZ UDゴシック" panose="020B0400000000000000" pitchFamily="49" charset="-128"/>
              </a:rPr>
              <a:t>私</a:t>
            </a:r>
            <a:r>
              <a:rPr kumimoji="1" lang="en-US" altLang="ja-JP" sz="4800" dirty="0">
                <a:latin typeface="BIZ UDゴシック" panose="020B0400000000000000" pitchFamily="49" charset="-128"/>
                <a:ea typeface="BIZ UDゴシック" panose="020B0400000000000000" pitchFamily="49" charset="-128"/>
              </a:rPr>
              <a:t>(</a:t>
            </a:r>
            <a:r>
              <a:rPr kumimoji="1" lang="ja-JP" altLang="en-US" sz="4800" dirty="0">
                <a:latin typeface="BIZ UDゴシック" panose="020B0400000000000000" pitchFamily="49" charset="-128"/>
                <a:ea typeface="BIZ UDゴシック" panose="020B0400000000000000" pitchFamily="49" charset="-128"/>
              </a:rPr>
              <a:t>個</a:t>
            </a:r>
            <a:r>
              <a:rPr kumimoji="1" lang="en-US" altLang="ja-JP" sz="4800" dirty="0">
                <a:latin typeface="BIZ UDゴシック" panose="020B0400000000000000" pitchFamily="49" charset="-128"/>
                <a:ea typeface="BIZ UDゴシック" panose="020B0400000000000000" pitchFamily="49" charset="-128"/>
              </a:rPr>
              <a:t>)</a:t>
            </a:r>
            <a:r>
              <a:rPr kumimoji="1" lang="ja-JP" altLang="en-US" sz="4800" dirty="0">
                <a:latin typeface="BIZ UDゴシック" panose="020B0400000000000000" pitchFamily="49" charset="-128"/>
                <a:ea typeface="BIZ UDゴシック" panose="020B0400000000000000" pitchFamily="49" charset="-128"/>
              </a:rPr>
              <a:t>を超えた関係</a:t>
            </a:r>
            <a:r>
              <a:rPr lang="ja-JP" altLang="en-US" sz="4800" dirty="0">
                <a:latin typeface="BIZ UDゴシック" panose="020B0400000000000000" pitchFamily="49" charset="-128"/>
                <a:ea typeface="BIZ UDゴシック" panose="020B0400000000000000" pitchFamily="49" charset="-128"/>
              </a:rPr>
              <a:t>の形成</a:t>
            </a:r>
            <a:endParaRPr kumimoji="1" lang="ja-JP" altLang="en-US" sz="4800" dirty="0"/>
          </a:p>
        </p:txBody>
      </p:sp>
      <p:sp>
        <p:nvSpPr>
          <p:cNvPr id="2" name="スライド番号プレースホルダー 1">
            <a:extLst>
              <a:ext uri="{FF2B5EF4-FFF2-40B4-BE49-F238E27FC236}">
                <a16:creationId xmlns:a16="http://schemas.microsoft.com/office/drawing/2014/main" id="{22129CD3-C75C-4C54-8A84-421C5053BDE7}"/>
              </a:ext>
            </a:extLst>
          </p:cNvPr>
          <p:cNvSpPr>
            <a:spLocks noGrp="1"/>
          </p:cNvSpPr>
          <p:nvPr>
            <p:ph type="sldNum" sz="quarter" idx="12"/>
          </p:nvPr>
        </p:nvSpPr>
        <p:spPr/>
        <p:txBody>
          <a:bodyPr/>
          <a:lstStyle/>
          <a:p>
            <a:fld id="{A72C43C9-C29A-4086-B3B4-1F599B556F9C}" type="slidenum">
              <a:rPr kumimoji="1" lang="ja-JP" altLang="en-US" smtClean="0"/>
              <a:t>56</a:t>
            </a:fld>
            <a:endParaRPr kumimoji="1" lang="ja-JP" altLang="en-US"/>
          </a:p>
        </p:txBody>
      </p:sp>
    </p:spTree>
    <p:extLst>
      <p:ext uri="{BB962C8B-B14F-4D97-AF65-F5344CB8AC3E}">
        <p14:creationId xmlns:p14="http://schemas.microsoft.com/office/powerpoint/2010/main" val="10598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99456" y="557295"/>
            <a:ext cx="9217024" cy="769441"/>
          </a:xfrm>
          <a:prstGeom prst="rect">
            <a:avLst/>
          </a:prstGeom>
          <a:noFill/>
        </p:spPr>
        <p:txBody>
          <a:bodyPr wrap="square" rtlCol="0">
            <a:spAutoFit/>
          </a:bodyPr>
          <a:lstStyle/>
          <a:p>
            <a:r>
              <a:rPr kumimoji="1" lang="ja-JP" altLang="en-US" sz="4400" dirty="0">
                <a:latin typeface="BIZ UDゴシック" panose="020B0400000000000000" pitchFamily="49" charset="-128"/>
                <a:ea typeface="BIZ UDゴシック" panose="020B0400000000000000" pitchFamily="49" charset="-128"/>
              </a:rPr>
              <a:t>この場面で何が起こっているのか？</a:t>
            </a:r>
          </a:p>
        </p:txBody>
      </p:sp>
      <p:pic>
        <p:nvPicPr>
          <p:cNvPr id="11" name="図 10" descr="&lt;strong&gt;後姿&lt;/strong&gt;の&lt;strong&gt;イラスト&lt;/strong&gt;｜フリー素材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063" y="1985428"/>
            <a:ext cx="3044770" cy="4296244"/>
          </a:xfrm>
          <a:prstGeom prst="rect">
            <a:avLst/>
          </a:prstGeom>
        </p:spPr>
      </p:pic>
      <p:sp>
        <p:nvSpPr>
          <p:cNvPr id="2" name="テキスト ボックス 1">
            <a:extLst>
              <a:ext uri="{FF2B5EF4-FFF2-40B4-BE49-F238E27FC236}">
                <a16:creationId xmlns:a16="http://schemas.microsoft.com/office/drawing/2014/main" id="{95E205FC-5AA6-40BA-8FEA-00C59B25DAC9}"/>
              </a:ext>
            </a:extLst>
          </p:cNvPr>
          <p:cNvSpPr txBox="1"/>
          <p:nvPr/>
        </p:nvSpPr>
        <p:spPr>
          <a:xfrm>
            <a:off x="4880575" y="2708920"/>
            <a:ext cx="4333291" cy="1077218"/>
          </a:xfrm>
          <a:prstGeom prst="rect">
            <a:avLst/>
          </a:prstGeom>
          <a:noFill/>
        </p:spPr>
        <p:txBody>
          <a:bodyPr wrap="square" rtlCol="0">
            <a:spAutoFit/>
          </a:bodyPr>
          <a:lstStyle/>
          <a:p>
            <a:r>
              <a:rPr kumimoji="1" lang="ja-JP" altLang="en-US" sz="3200" dirty="0">
                <a:latin typeface="BIZ UDゴシック" panose="020B0400000000000000" pitchFamily="49" charset="-128"/>
                <a:ea typeface="BIZ UDゴシック" panose="020B0400000000000000" pitchFamily="49" charset="-128"/>
              </a:rPr>
              <a:t>○個（私という意識）としての反応</a:t>
            </a:r>
          </a:p>
        </p:txBody>
      </p:sp>
      <p:sp>
        <p:nvSpPr>
          <p:cNvPr id="17" name="テキスト ボックス 16">
            <a:extLst>
              <a:ext uri="{FF2B5EF4-FFF2-40B4-BE49-F238E27FC236}">
                <a16:creationId xmlns:a16="http://schemas.microsoft.com/office/drawing/2014/main" id="{8D2EDF95-A341-4B70-B3BA-331FC863B69B}"/>
              </a:ext>
            </a:extLst>
          </p:cNvPr>
          <p:cNvSpPr txBox="1"/>
          <p:nvPr/>
        </p:nvSpPr>
        <p:spPr>
          <a:xfrm>
            <a:off x="4871864" y="4562606"/>
            <a:ext cx="5832648" cy="584775"/>
          </a:xfrm>
          <a:prstGeom prst="rect">
            <a:avLst/>
          </a:prstGeom>
          <a:noFill/>
        </p:spPr>
        <p:txBody>
          <a:bodyPr wrap="square" rtlCol="0">
            <a:spAutoFit/>
          </a:bodyPr>
          <a:lstStyle/>
          <a:p>
            <a:r>
              <a:rPr kumimoji="1" lang="ja-JP" altLang="en-US" sz="3200" dirty="0">
                <a:latin typeface="BIZ UDゴシック" panose="020B0400000000000000" pitchFamily="49" charset="-128"/>
                <a:ea typeface="BIZ UDゴシック" panose="020B0400000000000000" pitchFamily="49" charset="-128"/>
              </a:rPr>
              <a:t>○身体としての反応</a:t>
            </a:r>
          </a:p>
        </p:txBody>
      </p:sp>
      <p:sp>
        <p:nvSpPr>
          <p:cNvPr id="3" name="スライド番号プレースホルダー 2">
            <a:extLst>
              <a:ext uri="{FF2B5EF4-FFF2-40B4-BE49-F238E27FC236}">
                <a16:creationId xmlns:a16="http://schemas.microsoft.com/office/drawing/2014/main" id="{C72E46BC-A5A8-4C98-932E-25A09C537030}"/>
              </a:ext>
            </a:extLst>
          </p:cNvPr>
          <p:cNvSpPr>
            <a:spLocks noGrp="1"/>
          </p:cNvSpPr>
          <p:nvPr>
            <p:ph type="sldNum" sz="quarter" idx="12"/>
          </p:nvPr>
        </p:nvSpPr>
        <p:spPr/>
        <p:txBody>
          <a:bodyPr/>
          <a:lstStyle/>
          <a:p>
            <a:fld id="{A72C43C9-C29A-4086-B3B4-1F599B556F9C}" type="slidenum">
              <a:rPr kumimoji="1" lang="ja-JP" altLang="en-US" smtClean="0"/>
              <a:t>57</a:t>
            </a:fld>
            <a:endParaRPr kumimoji="1" lang="ja-JP" altLang="en-US"/>
          </a:p>
        </p:txBody>
      </p:sp>
    </p:spTree>
    <p:extLst>
      <p:ext uri="{BB962C8B-B14F-4D97-AF65-F5344CB8AC3E}">
        <p14:creationId xmlns:p14="http://schemas.microsoft.com/office/powerpoint/2010/main" val="1100589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14288EA-413B-4F49-A478-8AC39D255D38}"/>
              </a:ext>
            </a:extLst>
          </p:cNvPr>
          <p:cNvSpPr txBox="1"/>
          <p:nvPr/>
        </p:nvSpPr>
        <p:spPr>
          <a:xfrm>
            <a:off x="1698131" y="1138595"/>
            <a:ext cx="8795737" cy="769441"/>
          </a:xfrm>
          <a:prstGeom prst="rect">
            <a:avLst/>
          </a:prstGeom>
          <a:noFill/>
        </p:spPr>
        <p:txBody>
          <a:bodyPr wrap="square" rtlCol="0">
            <a:spAutoFit/>
          </a:bodyPr>
          <a:lstStyle/>
          <a:p>
            <a:r>
              <a:rPr kumimoji="1" lang="ja-JP" altLang="en-US" sz="4400" dirty="0">
                <a:latin typeface="BIZ UDゴシック" panose="020B0400000000000000" pitchFamily="49" charset="-128"/>
                <a:ea typeface="BIZ UDゴシック" panose="020B0400000000000000" pitchFamily="49" charset="-128"/>
              </a:rPr>
              <a:t>個（私という意識）としての反応</a:t>
            </a:r>
          </a:p>
        </p:txBody>
      </p:sp>
      <p:sp>
        <p:nvSpPr>
          <p:cNvPr id="5" name="テキスト ボックス 4">
            <a:extLst>
              <a:ext uri="{FF2B5EF4-FFF2-40B4-BE49-F238E27FC236}">
                <a16:creationId xmlns:a16="http://schemas.microsoft.com/office/drawing/2014/main" id="{70DFB434-E1CA-46BF-8A82-D42FDBDAF841}"/>
              </a:ext>
            </a:extLst>
          </p:cNvPr>
          <p:cNvSpPr txBox="1"/>
          <p:nvPr/>
        </p:nvSpPr>
        <p:spPr>
          <a:xfrm>
            <a:off x="1687043" y="3429000"/>
            <a:ext cx="9073008" cy="1384995"/>
          </a:xfrm>
          <a:prstGeom prst="rect">
            <a:avLst/>
          </a:prstGeom>
          <a:noFill/>
        </p:spPr>
        <p:txBody>
          <a:bodyPr wrap="square" rtlCol="0">
            <a:spAutoFit/>
          </a:bodyPr>
          <a:lstStyle/>
          <a:p>
            <a:pPr algn="just"/>
            <a:r>
              <a:rPr kumimoji="1" lang="ja-JP" altLang="en-US" sz="2800" dirty="0">
                <a:latin typeface="BIZ UDゴシック" panose="020B0400000000000000" pitchFamily="49" charset="-128"/>
                <a:ea typeface="BIZ UDゴシック" panose="020B0400000000000000" pitchFamily="49" charset="-128"/>
              </a:rPr>
              <a:t>あまり気分が良くないけど、利用者のＡさんが笑顔で「おはよう」と言っているから、「おはよう」と応えた方が良いかな。</a:t>
            </a:r>
          </a:p>
        </p:txBody>
      </p:sp>
      <p:sp>
        <p:nvSpPr>
          <p:cNvPr id="2" name="スライド番号プレースホルダー 1">
            <a:extLst>
              <a:ext uri="{FF2B5EF4-FFF2-40B4-BE49-F238E27FC236}">
                <a16:creationId xmlns:a16="http://schemas.microsoft.com/office/drawing/2014/main" id="{8ABAA4B6-195A-4201-BB6F-662D8D9ED240}"/>
              </a:ext>
            </a:extLst>
          </p:cNvPr>
          <p:cNvSpPr>
            <a:spLocks noGrp="1"/>
          </p:cNvSpPr>
          <p:nvPr>
            <p:ph type="sldNum" sz="quarter" idx="12"/>
          </p:nvPr>
        </p:nvSpPr>
        <p:spPr/>
        <p:txBody>
          <a:bodyPr/>
          <a:lstStyle/>
          <a:p>
            <a:fld id="{A72C43C9-C29A-4086-B3B4-1F599B556F9C}" type="slidenum">
              <a:rPr kumimoji="1" lang="ja-JP" altLang="en-US" smtClean="0"/>
              <a:t>58</a:t>
            </a:fld>
            <a:endParaRPr kumimoji="1" lang="ja-JP" altLang="en-US"/>
          </a:p>
        </p:txBody>
      </p:sp>
    </p:spTree>
    <p:extLst>
      <p:ext uri="{BB962C8B-B14F-4D97-AF65-F5344CB8AC3E}">
        <p14:creationId xmlns:p14="http://schemas.microsoft.com/office/powerpoint/2010/main" val="63645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F2AFB2-4145-47DF-ADAA-959B802D2127}"/>
              </a:ext>
            </a:extLst>
          </p:cNvPr>
          <p:cNvSpPr txBox="1"/>
          <p:nvPr/>
        </p:nvSpPr>
        <p:spPr>
          <a:xfrm>
            <a:off x="2890466" y="1071391"/>
            <a:ext cx="5832648" cy="830997"/>
          </a:xfrm>
          <a:prstGeom prst="rect">
            <a:avLst/>
          </a:prstGeom>
          <a:noFill/>
        </p:spPr>
        <p:txBody>
          <a:bodyPr wrap="square" rtlCol="0">
            <a:spAutoFit/>
          </a:bodyPr>
          <a:lstStyle/>
          <a:p>
            <a:pPr algn="ctr"/>
            <a:r>
              <a:rPr kumimoji="1" lang="ja-JP" altLang="en-US" sz="4800" dirty="0">
                <a:latin typeface="BIZ UDゴシック" panose="020B0400000000000000" pitchFamily="49" charset="-128"/>
                <a:ea typeface="BIZ UDゴシック" panose="020B0400000000000000" pitchFamily="49" charset="-128"/>
              </a:rPr>
              <a:t>身体としての反応</a:t>
            </a:r>
          </a:p>
        </p:txBody>
      </p:sp>
      <p:sp>
        <p:nvSpPr>
          <p:cNvPr id="5" name="テキスト ボックス 4">
            <a:extLst>
              <a:ext uri="{FF2B5EF4-FFF2-40B4-BE49-F238E27FC236}">
                <a16:creationId xmlns:a16="http://schemas.microsoft.com/office/drawing/2014/main" id="{6672068D-E230-4EEE-8C2C-6E9F5A9D5B1B}"/>
              </a:ext>
            </a:extLst>
          </p:cNvPr>
          <p:cNvSpPr txBox="1"/>
          <p:nvPr/>
        </p:nvSpPr>
        <p:spPr>
          <a:xfrm>
            <a:off x="2063552" y="3212976"/>
            <a:ext cx="8645412" cy="1200329"/>
          </a:xfrm>
          <a:prstGeom prst="rect">
            <a:avLst/>
          </a:prstGeom>
          <a:noFill/>
        </p:spPr>
        <p:txBody>
          <a:bodyPr wrap="square" rtlCol="0">
            <a:spAutoFit/>
          </a:bodyPr>
          <a:lstStyle/>
          <a:p>
            <a:pPr algn="just"/>
            <a:r>
              <a:rPr kumimoji="1" lang="ja-JP" altLang="en-US" sz="3600" dirty="0">
                <a:highlight>
                  <a:srgbClr val="FFFF00"/>
                </a:highlight>
                <a:latin typeface="BIZ UDゴシック" panose="020B0400000000000000" pitchFamily="49" charset="-128"/>
                <a:ea typeface="BIZ UDゴシック" panose="020B0400000000000000" pitchFamily="49" charset="-128"/>
              </a:rPr>
              <a:t>何も意識しないで、笑顔で「おはよう」</a:t>
            </a:r>
          </a:p>
          <a:p>
            <a:pPr algn="just"/>
            <a:r>
              <a:rPr kumimoji="1" lang="ja-JP" altLang="en-US" sz="3600" dirty="0">
                <a:highlight>
                  <a:srgbClr val="FFFF00"/>
                </a:highlight>
                <a:latin typeface="BIZ UDゴシック" panose="020B0400000000000000" pitchFamily="49" charset="-128"/>
                <a:ea typeface="BIZ UDゴシック" panose="020B0400000000000000" pitchFamily="49" charset="-128"/>
              </a:rPr>
              <a:t>と応える</a:t>
            </a:r>
          </a:p>
        </p:txBody>
      </p:sp>
      <p:sp>
        <p:nvSpPr>
          <p:cNvPr id="2" name="スライド番号プレースホルダー 1">
            <a:extLst>
              <a:ext uri="{FF2B5EF4-FFF2-40B4-BE49-F238E27FC236}">
                <a16:creationId xmlns:a16="http://schemas.microsoft.com/office/drawing/2014/main" id="{D6787A6E-EA91-4D84-BA89-16D534669E72}"/>
              </a:ext>
            </a:extLst>
          </p:cNvPr>
          <p:cNvSpPr>
            <a:spLocks noGrp="1"/>
          </p:cNvSpPr>
          <p:nvPr>
            <p:ph type="sldNum" sz="quarter" idx="12"/>
          </p:nvPr>
        </p:nvSpPr>
        <p:spPr/>
        <p:txBody>
          <a:bodyPr/>
          <a:lstStyle/>
          <a:p>
            <a:fld id="{A72C43C9-C29A-4086-B3B4-1F599B556F9C}" type="slidenum">
              <a:rPr kumimoji="1" lang="ja-JP" altLang="en-US" smtClean="0"/>
              <a:t>59</a:t>
            </a:fld>
            <a:endParaRPr kumimoji="1" lang="ja-JP" altLang="en-US"/>
          </a:p>
        </p:txBody>
      </p:sp>
    </p:spTree>
    <p:extLst>
      <p:ext uri="{BB962C8B-B14F-4D97-AF65-F5344CB8AC3E}">
        <p14:creationId xmlns:p14="http://schemas.microsoft.com/office/powerpoint/2010/main" val="3722637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8145" y="525853"/>
            <a:ext cx="9835707" cy="958267"/>
          </a:xfrm>
        </p:spPr>
        <p:txBody>
          <a:bodyPr>
            <a:noAutofit/>
          </a:bodyPr>
          <a:lstStyle/>
          <a:p>
            <a:r>
              <a:rPr kumimoji="1" lang="ja-JP" altLang="en-US" sz="4800" dirty="0">
                <a:latin typeface="BIZ UDゴシック" panose="020B0400000000000000" pitchFamily="49" charset="-128"/>
                <a:ea typeface="BIZ UDゴシック" panose="020B0400000000000000" pitchFamily="49" charset="-128"/>
                <a:cs typeface="メイリオ" pitchFamily="50" charset="-128"/>
              </a:rPr>
              <a:t>研修をより効果的にするために</a:t>
            </a:r>
          </a:p>
        </p:txBody>
      </p:sp>
      <p:sp>
        <p:nvSpPr>
          <p:cNvPr id="4" name="Rectangle 3"/>
          <p:cNvSpPr txBox="1">
            <a:spLocks noChangeArrowheads="1"/>
          </p:cNvSpPr>
          <p:nvPr/>
        </p:nvSpPr>
        <p:spPr>
          <a:xfrm>
            <a:off x="1044783" y="2330823"/>
            <a:ext cx="9969070" cy="720080"/>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Tx/>
              <a:buNone/>
            </a:pPr>
            <a:r>
              <a:rPr lang="ja-JP" altLang="en-US" sz="4400" dirty="0">
                <a:solidFill>
                  <a:srgbClr val="FF0000"/>
                </a:solidFill>
                <a:latin typeface="BIZ UDゴシック" panose="020B0400000000000000" pitchFamily="49" charset="-128"/>
                <a:ea typeface="BIZ UDゴシック" panose="020B0400000000000000" pitchFamily="49" charset="-128"/>
                <a:cs typeface="メイリオ" pitchFamily="50" charset="-128"/>
              </a:rPr>
              <a:t>１</a:t>
            </a:r>
            <a:r>
              <a:rPr lang="en-US" altLang="ja-JP" sz="4400" dirty="0">
                <a:solidFill>
                  <a:srgbClr val="FF0000"/>
                </a:solidFill>
                <a:latin typeface="BIZ UDゴシック" panose="020B0400000000000000" pitchFamily="49" charset="-128"/>
                <a:ea typeface="BIZ UDゴシック" panose="020B0400000000000000" pitchFamily="49" charset="-128"/>
                <a:cs typeface="メイリオ" pitchFamily="50" charset="-128"/>
              </a:rPr>
              <a:t>.</a:t>
            </a:r>
            <a:r>
              <a:rPr lang="ja-JP" altLang="en-US" sz="4400" dirty="0">
                <a:solidFill>
                  <a:srgbClr val="FF0000"/>
                </a:solidFill>
                <a:latin typeface="BIZ UDゴシック" panose="020B0400000000000000" pitchFamily="49" charset="-128"/>
                <a:ea typeface="BIZ UDゴシック" panose="020B0400000000000000" pitchFamily="49" charset="-128"/>
                <a:cs typeface="メイリオ" pitchFamily="50" charset="-128"/>
              </a:rPr>
              <a:t>まず自分を知る（力量を見極める）</a:t>
            </a:r>
          </a:p>
          <a:p>
            <a:pPr>
              <a:buFontTx/>
              <a:buNone/>
            </a:pPr>
            <a:endParaRPr lang="ja-JP" altLang="en-US" sz="4400" dirty="0">
              <a:solidFill>
                <a:srgbClr val="FF0000"/>
              </a:solidFill>
              <a:latin typeface="BIZ UDゴシック" panose="020B0400000000000000" pitchFamily="49" charset="-128"/>
              <a:ea typeface="BIZ UDゴシック" panose="020B0400000000000000" pitchFamily="49" charset="-128"/>
              <a:cs typeface="メイリオ" pitchFamily="50" charset="-128"/>
            </a:endParaRPr>
          </a:p>
          <a:p>
            <a:pPr>
              <a:buFontTx/>
              <a:buNone/>
            </a:pPr>
            <a:r>
              <a:rPr lang="ja-JP" altLang="en-US" sz="4400" dirty="0">
                <a:solidFill>
                  <a:srgbClr val="FF0000"/>
                </a:solidFill>
                <a:latin typeface="BIZ UDゴシック" panose="020B0400000000000000" pitchFamily="49" charset="-128"/>
                <a:ea typeface="BIZ UDゴシック" panose="020B0400000000000000" pitchFamily="49" charset="-128"/>
                <a:cs typeface="メイリオ" pitchFamily="50" charset="-128"/>
              </a:rPr>
              <a:t>　　</a:t>
            </a:r>
          </a:p>
        </p:txBody>
      </p:sp>
      <p:sp>
        <p:nvSpPr>
          <p:cNvPr id="8" name="テキスト ボックス 7"/>
          <p:cNvSpPr txBox="1"/>
          <p:nvPr/>
        </p:nvSpPr>
        <p:spPr>
          <a:xfrm>
            <a:off x="3035658" y="4790277"/>
            <a:ext cx="6120680" cy="830997"/>
          </a:xfrm>
          <a:prstGeom prst="rect">
            <a:avLst/>
          </a:prstGeom>
          <a:noFill/>
        </p:spPr>
        <p:txBody>
          <a:bodyPr wrap="square" rtlCol="0">
            <a:spAutoFit/>
          </a:bodyPr>
          <a:lstStyle/>
          <a:p>
            <a:pPr algn="ctr"/>
            <a:r>
              <a:rPr kumimoji="1" lang="ja-JP" altLang="en-US" sz="4800" dirty="0">
                <a:latin typeface="BIZ UDゴシック" panose="020B0400000000000000" pitchFamily="49" charset="-128"/>
                <a:ea typeface="BIZ UDゴシック" panose="020B0400000000000000" pitchFamily="49" charset="-128"/>
              </a:rPr>
              <a:t>見極める視点は？</a:t>
            </a:r>
          </a:p>
        </p:txBody>
      </p:sp>
      <p:sp>
        <p:nvSpPr>
          <p:cNvPr id="3" name="スライド番号プレースホルダー 2">
            <a:extLst>
              <a:ext uri="{FF2B5EF4-FFF2-40B4-BE49-F238E27FC236}">
                <a16:creationId xmlns:a16="http://schemas.microsoft.com/office/drawing/2014/main" id="{D334FCB6-4C79-46E1-B92B-590E697B9AEE}"/>
              </a:ext>
            </a:extLst>
          </p:cNvPr>
          <p:cNvSpPr>
            <a:spLocks noGrp="1"/>
          </p:cNvSpPr>
          <p:nvPr>
            <p:ph type="sldNum" sz="quarter" idx="12"/>
          </p:nvPr>
        </p:nvSpPr>
        <p:spPr/>
        <p:txBody>
          <a:bodyPr/>
          <a:lstStyle/>
          <a:p>
            <a:fld id="{A72C43C9-C29A-4086-B3B4-1F599B556F9C}" type="slidenum">
              <a:rPr kumimoji="1" lang="ja-JP" altLang="en-US" smtClean="0"/>
              <a:t>6</a:t>
            </a:fld>
            <a:endParaRPr kumimoji="1" lang="ja-JP" altLang="en-US"/>
          </a:p>
        </p:txBody>
      </p:sp>
      <p:sp>
        <p:nvSpPr>
          <p:cNvPr id="9" name="下矢印 7">
            <a:extLst>
              <a:ext uri="{FF2B5EF4-FFF2-40B4-BE49-F238E27FC236}">
                <a16:creationId xmlns:a16="http://schemas.microsoft.com/office/drawing/2014/main" id="{AC4BBC7C-C6C1-4BE0-A294-859B040858F7}"/>
              </a:ext>
            </a:extLst>
          </p:cNvPr>
          <p:cNvSpPr/>
          <p:nvPr/>
        </p:nvSpPr>
        <p:spPr>
          <a:xfrm>
            <a:off x="4672053" y="3596554"/>
            <a:ext cx="2847890" cy="648072"/>
          </a:xfrm>
          <a:prstGeom prst="downArrow">
            <a:avLst>
              <a:gd name="adj1" fmla="val 48654"/>
              <a:gd name="adj2" fmla="val 50000"/>
            </a:avLst>
          </a:prstGeom>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053431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7C2543E-5785-473C-8408-38A02CBABC3E}"/>
              </a:ext>
            </a:extLst>
          </p:cNvPr>
          <p:cNvSpPr>
            <a:spLocks noGrp="1"/>
          </p:cNvSpPr>
          <p:nvPr>
            <p:ph type="sldNum" sz="quarter" idx="12"/>
          </p:nvPr>
        </p:nvSpPr>
        <p:spPr/>
        <p:txBody>
          <a:bodyPr/>
          <a:lstStyle/>
          <a:p>
            <a:fld id="{A72C43C9-C29A-4086-B3B4-1F599B556F9C}" type="slidenum">
              <a:rPr kumimoji="1" lang="ja-JP" altLang="en-US" smtClean="0"/>
              <a:t>60</a:t>
            </a:fld>
            <a:endParaRPr kumimoji="1" lang="ja-JP" altLang="en-US"/>
          </a:p>
        </p:txBody>
      </p:sp>
      <p:sp>
        <p:nvSpPr>
          <p:cNvPr id="5" name="テキスト ボックス 4">
            <a:extLst>
              <a:ext uri="{FF2B5EF4-FFF2-40B4-BE49-F238E27FC236}">
                <a16:creationId xmlns:a16="http://schemas.microsoft.com/office/drawing/2014/main" id="{D9F8E70C-6F81-41C1-8DF6-7BD677A29FB6}"/>
              </a:ext>
            </a:extLst>
          </p:cNvPr>
          <p:cNvSpPr txBox="1"/>
          <p:nvPr/>
        </p:nvSpPr>
        <p:spPr>
          <a:xfrm>
            <a:off x="1949624" y="1003522"/>
            <a:ext cx="8712968" cy="830997"/>
          </a:xfrm>
          <a:prstGeom prst="rect">
            <a:avLst/>
          </a:prstGeom>
          <a:noFill/>
        </p:spPr>
        <p:txBody>
          <a:bodyPr wrap="square" rtlCol="0">
            <a:spAutoFit/>
          </a:bodyPr>
          <a:lstStyle/>
          <a:p>
            <a:r>
              <a:rPr kumimoji="1" lang="ja-JP" altLang="en-US" sz="4800" dirty="0">
                <a:latin typeface="BIZ UDPゴシック" panose="020B0400000000000000" pitchFamily="50" charset="-128"/>
                <a:ea typeface="BIZ UDPゴシック" panose="020B0400000000000000" pitchFamily="50" charset="-128"/>
              </a:rPr>
              <a:t>意識しないのに身体が反応する</a:t>
            </a:r>
          </a:p>
        </p:txBody>
      </p:sp>
      <p:sp>
        <p:nvSpPr>
          <p:cNvPr id="6" name="テキスト ボックス 5">
            <a:extLst>
              <a:ext uri="{FF2B5EF4-FFF2-40B4-BE49-F238E27FC236}">
                <a16:creationId xmlns:a16="http://schemas.microsoft.com/office/drawing/2014/main" id="{5C297DE3-7C9C-464D-9B83-003C0247662B}"/>
              </a:ext>
            </a:extLst>
          </p:cNvPr>
          <p:cNvSpPr txBox="1"/>
          <p:nvPr/>
        </p:nvSpPr>
        <p:spPr>
          <a:xfrm>
            <a:off x="1975467" y="2905780"/>
            <a:ext cx="8292752" cy="1077218"/>
          </a:xfrm>
          <a:prstGeom prst="rect">
            <a:avLst/>
          </a:prstGeom>
          <a:noFill/>
        </p:spPr>
        <p:txBody>
          <a:bodyPr wrap="square" rtlCol="0">
            <a:spAutoFit/>
          </a:bodyPr>
          <a:lstStyle/>
          <a:p>
            <a:r>
              <a:rPr kumimoji="1" lang="ja-JP" altLang="en-US" sz="3200" dirty="0">
                <a:highlight>
                  <a:srgbClr val="FFFF00"/>
                </a:highlight>
                <a:latin typeface="BIZ UDPゴシック" panose="020B0400000000000000" pitchFamily="50" charset="-128"/>
                <a:ea typeface="BIZ UDPゴシック" panose="020B0400000000000000" pitchFamily="50" charset="-128"/>
              </a:rPr>
              <a:t>皆さんはこのような経験が幾つもあると思います？</a:t>
            </a:r>
          </a:p>
        </p:txBody>
      </p:sp>
      <p:sp>
        <p:nvSpPr>
          <p:cNvPr id="7" name="テキスト ボックス 6">
            <a:extLst>
              <a:ext uri="{FF2B5EF4-FFF2-40B4-BE49-F238E27FC236}">
                <a16:creationId xmlns:a16="http://schemas.microsoft.com/office/drawing/2014/main" id="{4704377E-A9F8-412E-8038-9E8176A35EC5}"/>
              </a:ext>
            </a:extLst>
          </p:cNvPr>
          <p:cNvSpPr txBox="1"/>
          <p:nvPr/>
        </p:nvSpPr>
        <p:spPr>
          <a:xfrm>
            <a:off x="3025499" y="4488365"/>
            <a:ext cx="6192688" cy="1384995"/>
          </a:xfrm>
          <a:prstGeom prst="rect">
            <a:avLst/>
          </a:prstGeom>
          <a:noFill/>
        </p:spPr>
        <p:txBody>
          <a:bodyPr wrap="square" rtlCol="0">
            <a:spAutoFit/>
          </a:bodyPr>
          <a:lstStyle/>
          <a:p>
            <a:pPr algn="just"/>
            <a:r>
              <a:rPr kumimoji="1" lang="ja-JP" altLang="en-US" sz="2800" dirty="0">
                <a:latin typeface="BIZ UDPゴシック" panose="020B0400000000000000" pitchFamily="50" charset="-128"/>
                <a:ea typeface="BIZ UDPゴシック" panose="020B0400000000000000" pitchFamily="50" charset="-128"/>
              </a:rPr>
              <a:t>悲しいドラマで、主人公の涙に、みている私が反応して知らない間に悲しみに沈み、涙を流している</a:t>
            </a:r>
          </a:p>
        </p:txBody>
      </p:sp>
    </p:spTree>
    <p:extLst>
      <p:ext uri="{BB962C8B-B14F-4D97-AF65-F5344CB8AC3E}">
        <p14:creationId xmlns:p14="http://schemas.microsoft.com/office/powerpoint/2010/main" val="6020897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DE3A7A6-0589-497E-96AB-8A51B532C4D4}"/>
              </a:ext>
            </a:extLst>
          </p:cNvPr>
          <p:cNvSpPr>
            <a:spLocks noGrp="1"/>
          </p:cNvSpPr>
          <p:nvPr>
            <p:ph type="sldNum" sz="quarter" idx="12"/>
          </p:nvPr>
        </p:nvSpPr>
        <p:spPr/>
        <p:txBody>
          <a:bodyPr/>
          <a:lstStyle/>
          <a:p>
            <a:fld id="{A72C43C9-C29A-4086-B3B4-1F599B556F9C}" type="slidenum">
              <a:rPr kumimoji="1" lang="ja-JP" altLang="en-US" smtClean="0"/>
              <a:t>61</a:t>
            </a:fld>
            <a:endParaRPr kumimoji="1" lang="ja-JP" altLang="en-US"/>
          </a:p>
        </p:txBody>
      </p:sp>
      <p:sp>
        <p:nvSpPr>
          <p:cNvPr id="5" name="テキスト ボックス 4">
            <a:extLst>
              <a:ext uri="{FF2B5EF4-FFF2-40B4-BE49-F238E27FC236}">
                <a16:creationId xmlns:a16="http://schemas.microsoft.com/office/drawing/2014/main" id="{4C0FC33C-0A89-42BE-871D-BE908025031E}"/>
              </a:ext>
            </a:extLst>
          </p:cNvPr>
          <p:cNvSpPr txBox="1"/>
          <p:nvPr/>
        </p:nvSpPr>
        <p:spPr>
          <a:xfrm>
            <a:off x="2207568" y="2828835"/>
            <a:ext cx="8172908" cy="1200329"/>
          </a:xfrm>
          <a:prstGeom prst="rect">
            <a:avLst/>
          </a:prstGeom>
          <a:noFill/>
        </p:spPr>
        <p:txBody>
          <a:bodyPr wrap="square" rtlCol="0">
            <a:spAutoFit/>
          </a:bodyPr>
          <a:lstStyle/>
          <a:p>
            <a:r>
              <a:rPr kumimoji="1" lang="ja-JP" altLang="en-US" sz="3600" dirty="0">
                <a:highlight>
                  <a:srgbClr val="FFFF00"/>
                </a:highlight>
                <a:latin typeface="BIZ UDPゴシック" panose="020B0400000000000000" pitchFamily="50" charset="-128"/>
                <a:ea typeface="BIZ UDPゴシック" panose="020B0400000000000000" pitchFamily="50" charset="-128"/>
              </a:rPr>
              <a:t>この例は、刺激に身体が意識しないで反応する、反射とは一線を画しています。</a:t>
            </a:r>
          </a:p>
        </p:txBody>
      </p:sp>
    </p:spTree>
    <p:extLst>
      <p:ext uri="{BB962C8B-B14F-4D97-AF65-F5344CB8AC3E}">
        <p14:creationId xmlns:p14="http://schemas.microsoft.com/office/powerpoint/2010/main" val="39051494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083912" y="2928331"/>
            <a:ext cx="2520280" cy="2448272"/>
          </a:xfrm>
          <a:prstGeom prst="ellips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私：個</a:t>
            </a:r>
          </a:p>
          <a:p>
            <a:pPr algn="ct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身体</a:t>
            </a: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p>
        </p:txBody>
      </p:sp>
      <p:sp>
        <p:nvSpPr>
          <p:cNvPr id="5" name="円/楕円 4"/>
          <p:cNvSpPr/>
          <p:nvPr/>
        </p:nvSpPr>
        <p:spPr>
          <a:xfrm>
            <a:off x="6468256" y="2928331"/>
            <a:ext cx="2565328" cy="2448272"/>
          </a:xfrm>
          <a:prstGeom prst="ellipse">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他者：個</a:t>
            </a:r>
          </a:p>
          <a:p>
            <a:pPr algn="ct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身体</a:t>
            </a: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p>
        </p:txBody>
      </p:sp>
      <p:sp>
        <p:nvSpPr>
          <p:cNvPr id="6" name="左右矢印 5"/>
          <p:cNvSpPr/>
          <p:nvPr/>
        </p:nvSpPr>
        <p:spPr>
          <a:xfrm>
            <a:off x="5155759" y="3573339"/>
            <a:ext cx="1880482" cy="1368152"/>
          </a:xfrm>
          <a:prstGeom prst="leftRightArrow">
            <a:avLst>
              <a:gd name="adj1" fmla="val 50000"/>
              <a:gd name="adj2" fmla="val 3046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繋ぐもの</a:t>
            </a:r>
          </a:p>
        </p:txBody>
      </p:sp>
      <p:sp>
        <p:nvSpPr>
          <p:cNvPr id="8" name="テキスト ボックス 7"/>
          <p:cNvSpPr txBox="1"/>
          <p:nvPr/>
        </p:nvSpPr>
        <p:spPr>
          <a:xfrm>
            <a:off x="2081998" y="2142894"/>
            <a:ext cx="3522194" cy="646331"/>
          </a:xfrm>
          <a:prstGeom prst="rect">
            <a:avLst/>
          </a:prstGeom>
          <a:noFill/>
        </p:spPr>
        <p:txBody>
          <a:bodyPr wrap="square" rtlCol="0">
            <a:spAutoFit/>
          </a:bodyPr>
          <a:lstStyle/>
          <a:p>
            <a:r>
              <a:rPr lang="ja-JP" altLang="en-US" sz="3600" dirty="0">
                <a:latin typeface="BIZ UDゴシック" panose="020B0400000000000000" pitchFamily="49" charset="-128"/>
                <a:ea typeface="BIZ UDゴシック" panose="020B0400000000000000" pitchFamily="49" charset="-128"/>
                <a:cs typeface="メイリオ" pitchFamily="50" charset="-128"/>
              </a:rPr>
              <a:t>例：朝の挨拶</a:t>
            </a:r>
          </a:p>
        </p:txBody>
      </p:sp>
      <p:sp>
        <p:nvSpPr>
          <p:cNvPr id="9" name="テキスト ボックス 8"/>
          <p:cNvSpPr txBox="1"/>
          <p:nvPr/>
        </p:nvSpPr>
        <p:spPr>
          <a:xfrm>
            <a:off x="5471864" y="2003679"/>
            <a:ext cx="1811266" cy="1569660"/>
          </a:xfrm>
          <a:prstGeom prst="rect">
            <a:avLst/>
          </a:prstGeom>
          <a:noFill/>
        </p:spPr>
        <p:txBody>
          <a:bodyPr wrap="square" rtlCol="0">
            <a:spAutoFit/>
          </a:bodyPr>
          <a:lstStyle/>
          <a:p>
            <a:r>
              <a:rPr lang="ja-JP" altLang="en-US" sz="3200" dirty="0">
                <a:solidFill>
                  <a:srgbClr val="FF0000"/>
                </a:solidFill>
                <a:latin typeface="BIZ UDゴシック" panose="020B0400000000000000" pitchFamily="49" charset="-128"/>
                <a:ea typeface="BIZ UDゴシック" panose="020B0400000000000000" pitchFamily="49" charset="-128"/>
                <a:cs typeface="メイリオ" pitchFamily="50" charset="-128"/>
              </a:rPr>
              <a:t>姿勢</a:t>
            </a:r>
          </a:p>
          <a:p>
            <a:r>
              <a:rPr lang="ja-JP" altLang="en-US" sz="3200" dirty="0">
                <a:solidFill>
                  <a:srgbClr val="FF0000"/>
                </a:solidFill>
                <a:latin typeface="BIZ UDゴシック" panose="020B0400000000000000" pitchFamily="49" charset="-128"/>
                <a:ea typeface="BIZ UDゴシック" panose="020B0400000000000000" pitchFamily="49" charset="-128"/>
                <a:cs typeface="メイリオ" pitchFamily="50" charset="-128"/>
              </a:rPr>
              <a:t>まなざし</a:t>
            </a:r>
            <a:endParaRPr lang="en-US" altLang="ja-JP" sz="3200" dirty="0">
              <a:solidFill>
                <a:srgbClr val="FF0000"/>
              </a:solidFill>
              <a:latin typeface="BIZ UDゴシック" panose="020B0400000000000000" pitchFamily="49" charset="-128"/>
              <a:ea typeface="BIZ UDゴシック" panose="020B0400000000000000" pitchFamily="49" charset="-128"/>
              <a:cs typeface="メイリオ" pitchFamily="50" charset="-128"/>
            </a:endParaRPr>
          </a:p>
          <a:p>
            <a:r>
              <a:rPr lang="ja-JP" altLang="en-US" sz="3200" dirty="0">
                <a:solidFill>
                  <a:srgbClr val="FF0000"/>
                </a:solidFill>
                <a:latin typeface="BIZ UDゴシック" panose="020B0400000000000000" pitchFamily="49" charset="-128"/>
                <a:ea typeface="BIZ UDゴシック" panose="020B0400000000000000" pitchFamily="49" charset="-128"/>
                <a:cs typeface="メイリオ" pitchFamily="50" charset="-128"/>
              </a:rPr>
              <a:t>表情</a:t>
            </a:r>
          </a:p>
        </p:txBody>
      </p:sp>
      <p:sp>
        <p:nvSpPr>
          <p:cNvPr id="7" name="テキスト ボックス 6">
            <a:extLst>
              <a:ext uri="{FF2B5EF4-FFF2-40B4-BE49-F238E27FC236}">
                <a16:creationId xmlns:a16="http://schemas.microsoft.com/office/drawing/2014/main" id="{3603E5E9-76A3-485E-9FDD-A7960BC85B90}"/>
              </a:ext>
            </a:extLst>
          </p:cNvPr>
          <p:cNvSpPr txBox="1"/>
          <p:nvPr/>
        </p:nvSpPr>
        <p:spPr>
          <a:xfrm>
            <a:off x="3395700" y="563210"/>
            <a:ext cx="5400600" cy="830997"/>
          </a:xfrm>
          <a:prstGeom prst="rect">
            <a:avLst/>
          </a:prstGeom>
          <a:noFill/>
        </p:spPr>
        <p:txBody>
          <a:bodyPr wrap="square" rtlCol="0">
            <a:spAutoFit/>
          </a:bodyPr>
          <a:lstStyle/>
          <a:p>
            <a:pPr algn="ctr"/>
            <a:r>
              <a:rPr kumimoji="1" lang="ja-JP" altLang="en-US" sz="4800" dirty="0">
                <a:latin typeface="BIZ UDゴシック" panose="020B0400000000000000" pitchFamily="49" charset="-128"/>
                <a:ea typeface="BIZ UDゴシック" panose="020B0400000000000000" pitchFamily="49" charset="-128"/>
                <a:cs typeface="メイリオ" pitchFamily="50" charset="-128"/>
              </a:rPr>
              <a:t>関係の構築とは？</a:t>
            </a:r>
            <a:endParaRPr kumimoji="1" lang="ja-JP" altLang="en-US" sz="4800" dirty="0"/>
          </a:p>
        </p:txBody>
      </p:sp>
      <p:sp>
        <p:nvSpPr>
          <p:cNvPr id="2" name="スライド番号プレースホルダー 1">
            <a:extLst>
              <a:ext uri="{FF2B5EF4-FFF2-40B4-BE49-F238E27FC236}">
                <a16:creationId xmlns:a16="http://schemas.microsoft.com/office/drawing/2014/main" id="{65B80D17-E60E-4932-AD32-A0CD4EF3ED78}"/>
              </a:ext>
            </a:extLst>
          </p:cNvPr>
          <p:cNvSpPr>
            <a:spLocks noGrp="1"/>
          </p:cNvSpPr>
          <p:nvPr>
            <p:ph type="sldNum" sz="quarter" idx="12"/>
          </p:nvPr>
        </p:nvSpPr>
        <p:spPr/>
        <p:txBody>
          <a:bodyPr/>
          <a:lstStyle/>
          <a:p>
            <a:fld id="{A72C43C9-C29A-4086-B3B4-1F599B556F9C}" type="slidenum">
              <a:rPr kumimoji="1" lang="ja-JP" altLang="en-US" smtClean="0"/>
              <a:t>62</a:t>
            </a:fld>
            <a:endParaRPr kumimoji="1" lang="ja-JP" altLang="en-US"/>
          </a:p>
        </p:txBody>
      </p:sp>
      <p:sp>
        <p:nvSpPr>
          <p:cNvPr id="12" name="テキスト ボックス 11">
            <a:extLst>
              <a:ext uri="{FF2B5EF4-FFF2-40B4-BE49-F238E27FC236}">
                <a16:creationId xmlns:a16="http://schemas.microsoft.com/office/drawing/2014/main" id="{6ABA79EB-25A2-446C-99ED-7DF958FABD62}"/>
              </a:ext>
            </a:extLst>
          </p:cNvPr>
          <p:cNvSpPr txBox="1"/>
          <p:nvPr/>
        </p:nvSpPr>
        <p:spPr>
          <a:xfrm>
            <a:off x="2855640" y="5771576"/>
            <a:ext cx="6648400" cy="584775"/>
          </a:xfrm>
          <a:prstGeom prst="rect">
            <a:avLst/>
          </a:prstGeom>
          <a:noFill/>
        </p:spPr>
        <p:txBody>
          <a:bodyPr wrap="square">
            <a:spAutoFit/>
          </a:bodyPr>
          <a:lstStyle/>
          <a:p>
            <a:pPr algn="ctr"/>
            <a:r>
              <a:rPr lang="ja-JP" altLang="en-US" sz="3200" dirty="0">
                <a:highlight>
                  <a:srgbClr val="FFFF00"/>
                </a:highlight>
                <a:latin typeface="BIZ UDゴシック" panose="020B0400000000000000" pitchFamily="49" charset="-128"/>
                <a:ea typeface="BIZ UDゴシック" panose="020B0400000000000000" pitchFamily="49" charset="-128"/>
                <a:cs typeface="メイリオ" pitchFamily="50" charset="-128"/>
              </a:rPr>
              <a:t>個と個を繋ぐ基礎となるものは？</a:t>
            </a:r>
          </a:p>
        </p:txBody>
      </p:sp>
    </p:spTree>
    <p:extLst>
      <p:ext uri="{BB962C8B-B14F-4D97-AF65-F5344CB8AC3E}">
        <p14:creationId xmlns:p14="http://schemas.microsoft.com/office/powerpoint/2010/main" val="2711661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矢印: 上 9">
            <a:extLst>
              <a:ext uri="{FF2B5EF4-FFF2-40B4-BE49-F238E27FC236}">
                <a16:creationId xmlns:a16="http://schemas.microsoft.com/office/drawing/2014/main" id="{24A96F05-5CC0-4360-AE9A-DC4EFA6BC196}"/>
              </a:ext>
            </a:extLst>
          </p:cNvPr>
          <p:cNvSpPr/>
          <p:nvPr/>
        </p:nvSpPr>
        <p:spPr>
          <a:xfrm>
            <a:off x="4115780" y="2261704"/>
            <a:ext cx="3960440" cy="504056"/>
          </a:xfrm>
          <a:prstGeom prst="up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71AB8D5-E336-4905-8A36-5C4FDE96525E}"/>
              </a:ext>
            </a:extLst>
          </p:cNvPr>
          <p:cNvSpPr txBox="1"/>
          <p:nvPr/>
        </p:nvSpPr>
        <p:spPr>
          <a:xfrm>
            <a:off x="2531604" y="591438"/>
            <a:ext cx="6768752" cy="923330"/>
          </a:xfrm>
          <a:prstGeom prst="rect">
            <a:avLst/>
          </a:prstGeom>
          <a:noFill/>
        </p:spPr>
        <p:txBody>
          <a:bodyPr wrap="square" rtlCol="0">
            <a:spAutoFit/>
          </a:bodyPr>
          <a:lstStyle/>
          <a:p>
            <a:pPr algn="ctr"/>
            <a:r>
              <a:rPr kumimoji="1" lang="ja-JP" altLang="en-US" sz="5400" dirty="0">
                <a:latin typeface="BIZ UDゴシック" panose="020B0400000000000000" pitchFamily="49" charset="-128"/>
                <a:ea typeface="BIZ UDゴシック" panose="020B0400000000000000" pitchFamily="49" charset="-128"/>
              </a:rPr>
              <a:t>言葉（相互対話性）</a:t>
            </a:r>
          </a:p>
        </p:txBody>
      </p:sp>
      <p:grpSp>
        <p:nvGrpSpPr>
          <p:cNvPr id="13" name="グループ化 12">
            <a:extLst>
              <a:ext uri="{FF2B5EF4-FFF2-40B4-BE49-F238E27FC236}">
                <a16:creationId xmlns:a16="http://schemas.microsoft.com/office/drawing/2014/main" id="{D6E335AC-6007-4615-A963-F0E4B195DA15}"/>
              </a:ext>
            </a:extLst>
          </p:cNvPr>
          <p:cNvGrpSpPr/>
          <p:nvPr/>
        </p:nvGrpSpPr>
        <p:grpSpPr>
          <a:xfrm>
            <a:off x="1127448" y="2924944"/>
            <a:ext cx="9577064" cy="3431407"/>
            <a:chOff x="1113814" y="2869720"/>
            <a:chExt cx="9577064" cy="3431407"/>
          </a:xfrm>
        </p:grpSpPr>
        <p:sp>
          <p:nvSpPr>
            <p:cNvPr id="4" name="テキスト ボックス 3">
              <a:extLst>
                <a:ext uri="{FF2B5EF4-FFF2-40B4-BE49-F238E27FC236}">
                  <a16:creationId xmlns:a16="http://schemas.microsoft.com/office/drawing/2014/main" id="{0BBD5268-6EEB-4079-AA49-94A4AE84CB5E}"/>
                </a:ext>
              </a:extLst>
            </p:cNvPr>
            <p:cNvSpPr txBox="1"/>
            <p:nvPr/>
          </p:nvSpPr>
          <p:spPr>
            <a:xfrm>
              <a:off x="1905902" y="4980232"/>
              <a:ext cx="7732124" cy="769441"/>
            </a:xfrm>
            <a:prstGeom prst="rect">
              <a:avLst/>
            </a:prstGeom>
            <a:noFill/>
          </p:spPr>
          <p:txBody>
            <a:bodyPr wrap="square" rtlCol="0">
              <a:spAutoFit/>
            </a:bodyPr>
            <a:lstStyle/>
            <a:p>
              <a:r>
                <a:rPr lang="ja-JP" altLang="en-US" sz="4400" dirty="0">
                  <a:latin typeface="BIZ UDゴシック" panose="020B0400000000000000" pitchFamily="49" charset="-128"/>
                  <a:ea typeface="BIZ UDゴシック" panose="020B0400000000000000" pitchFamily="49" charset="-128"/>
                  <a:cs typeface="メイリオ" pitchFamily="50" charset="-128"/>
                </a:rPr>
                <a:t>表情（相互意味性）</a:t>
              </a:r>
            </a:p>
          </p:txBody>
        </p:sp>
        <p:sp>
          <p:nvSpPr>
            <p:cNvPr id="6" name="テキスト ボックス 5">
              <a:extLst>
                <a:ext uri="{FF2B5EF4-FFF2-40B4-BE49-F238E27FC236}">
                  <a16:creationId xmlns:a16="http://schemas.microsoft.com/office/drawing/2014/main" id="{FDB229E3-7B79-4EF8-A19E-0D945FC5E6E1}"/>
                </a:ext>
              </a:extLst>
            </p:cNvPr>
            <p:cNvSpPr txBox="1"/>
            <p:nvPr/>
          </p:nvSpPr>
          <p:spPr>
            <a:xfrm>
              <a:off x="1905902" y="3176636"/>
              <a:ext cx="4491764" cy="769441"/>
            </a:xfrm>
            <a:prstGeom prst="rect">
              <a:avLst/>
            </a:prstGeom>
            <a:noFill/>
          </p:spPr>
          <p:txBody>
            <a:bodyPr wrap="square">
              <a:spAutoFit/>
            </a:bodyPr>
            <a:lstStyle/>
            <a:p>
              <a:r>
                <a:rPr lang="ja-JP" altLang="en-US" sz="4400" dirty="0">
                  <a:latin typeface="BIZ UDゴシック" panose="020B0400000000000000" pitchFamily="49" charset="-128"/>
                  <a:ea typeface="BIZ UDゴシック" panose="020B0400000000000000" pitchFamily="49" charset="-128"/>
                  <a:cs typeface="メイリオ" pitchFamily="50" charset="-128"/>
                </a:rPr>
                <a:t>姿勢（同型性）</a:t>
              </a:r>
            </a:p>
          </p:txBody>
        </p:sp>
        <p:sp>
          <p:nvSpPr>
            <p:cNvPr id="8" name="テキスト ボックス 7">
              <a:extLst>
                <a:ext uri="{FF2B5EF4-FFF2-40B4-BE49-F238E27FC236}">
                  <a16:creationId xmlns:a16="http://schemas.microsoft.com/office/drawing/2014/main" id="{8BEEFE9B-B966-4509-9E54-C63AD90A543A}"/>
                </a:ext>
              </a:extLst>
            </p:cNvPr>
            <p:cNvSpPr txBox="1"/>
            <p:nvPr/>
          </p:nvSpPr>
          <p:spPr>
            <a:xfrm>
              <a:off x="1887972" y="4078434"/>
              <a:ext cx="8614149" cy="769441"/>
            </a:xfrm>
            <a:prstGeom prst="rect">
              <a:avLst/>
            </a:prstGeom>
            <a:noFill/>
          </p:spPr>
          <p:txBody>
            <a:bodyPr wrap="square">
              <a:spAutoFit/>
            </a:bodyPr>
            <a:lstStyle/>
            <a:p>
              <a:r>
                <a:rPr lang="ja-JP" altLang="en-US" sz="4400" dirty="0">
                  <a:latin typeface="BIZ UDゴシック" panose="020B0400000000000000" pitchFamily="49" charset="-128"/>
                  <a:ea typeface="BIZ UDゴシック" panose="020B0400000000000000" pitchFamily="49" charset="-128"/>
                  <a:cs typeface="メイリオ" pitchFamily="50" charset="-128"/>
                </a:rPr>
                <a:t>視線・まなざし（相互志向性）</a:t>
              </a:r>
              <a:endParaRPr lang="en-US" altLang="ja-JP" sz="4400" dirty="0">
                <a:latin typeface="BIZ UDゴシック" panose="020B0400000000000000" pitchFamily="49" charset="-128"/>
                <a:ea typeface="BIZ UDゴシック" panose="020B0400000000000000" pitchFamily="49" charset="-128"/>
                <a:cs typeface="メイリオ" pitchFamily="50" charset="-128"/>
              </a:endParaRPr>
            </a:p>
          </p:txBody>
        </p:sp>
        <p:sp>
          <p:nvSpPr>
            <p:cNvPr id="12" name="四角形: 角を丸くする 11">
              <a:extLst>
                <a:ext uri="{FF2B5EF4-FFF2-40B4-BE49-F238E27FC236}">
                  <a16:creationId xmlns:a16="http://schemas.microsoft.com/office/drawing/2014/main" id="{772A6B9F-2206-4C78-BC14-515BF2B25BE4}"/>
                </a:ext>
              </a:extLst>
            </p:cNvPr>
            <p:cNvSpPr/>
            <p:nvPr/>
          </p:nvSpPr>
          <p:spPr>
            <a:xfrm>
              <a:off x="1113814" y="2869720"/>
              <a:ext cx="9577064" cy="3431407"/>
            </a:xfrm>
            <a:prstGeom prst="roundRect">
              <a:avLst/>
            </a:prstGeom>
            <a:no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grpSp>
      <p:sp>
        <p:nvSpPr>
          <p:cNvPr id="2" name="スライド番号プレースホルダー 1">
            <a:extLst>
              <a:ext uri="{FF2B5EF4-FFF2-40B4-BE49-F238E27FC236}">
                <a16:creationId xmlns:a16="http://schemas.microsoft.com/office/drawing/2014/main" id="{C54C0863-ECBB-4A9A-8D0E-FFAD95507C22}"/>
              </a:ext>
            </a:extLst>
          </p:cNvPr>
          <p:cNvSpPr>
            <a:spLocks noGrp="1"/>
          </p:cNvSpPr>
          <p:nvPr>
            <p:ph type="sldNum" sz="quarter" idx="12"/>
          </p:nvPr>
        </p:nvSpPr>
        <p:spPr/>
        <p:txBody>
          <a:bodyPr/>
          <a:lstStyle/>
          <a:p>
            <a:fld id="{A72C43C9-C29A-4086-B3B4-1F599B556F9C}" type="slidenum">
              <a:rPr kumimoji="1" lang="ja-JP" altLang="en-US" smtClean="0"/>
              <a:t>63</a:t>
            </a:fld>
            <a:endParaRPr kumimoji="1" lang="ja-JP" altLang="en-US"/>
          </a:p>
        </p:txBody>
      </p:sp>
    </p:spTree>
    <p:extLst>
      <p:ext uri="{BB962C8B-B14F-4D97-AF65-F5344CB8AC3E}">
        <p14:creationId xmlns:p14="http://schemas.microsoft.com/office/powerpoint/2010/main" val="366674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D67D3F-77CF-CC24-B5C7-DEAFEC714909}"/>
              </a:ext>
            </a:extLst>
          </p:cNvPr>
          <p:cNvSpPr>
            <a:spLocks noGrp="1"/>
          </p:cNvSpPr>
          <p:nvPr>
            <p:ph type="sldNum" sz="quarter" idx="12"/>
          </p:nvPr>
        </p:nvSpPr>
        <p:spPr/>
        <p:txBody>
          <a:bodyPr/>
          <a:lstStyle/>
          <a:p>
            <a:fld id="{A72C43C9-C29A-4086-B3B4-1F599B556F9C}" type="slidenum">
              <a:rPr kumimoji="1" lang="ja-JP" altLang="en-US" smtClean="0"/>
              <a:t>64</a:t>
            </a:fld>
            <a:endParaRPr kumimoji="1" lang="ja-JP" altLang="en-US"/>
          </a:p>
        </p:txBody>
      </p:sp>
      <p:sp>
        <p:nvSpPr>
          <p:cNvPr id="5" name="テキスト ボックス 4">
            <a:extLst>
              <a:ext uri="{FF2B5EF4-FFF2-40B4-BE49-F238E27FC236}">
                <a16:creationId xmlns:a16="http://schemas.microsoft.com/office/drawing/2014/main" id="{38D16898-43B1-D1B7-CC1F-E51E22B71E2C}"/>
              </a:ext>
            </a:extLst>
          </p:cNvPr>
          <p:cNvSpPr txBox="1"/>
          <p:nvPr/>
        </p:nvSpPr>
        <p:spPr>
          <a:xfrm>
            <a:off x="2603612" y="1163945"/>
            <a:ext cx="6984776"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言葉の背景を意識する</a:t>
            </a:r>
          </a:p>
        </p:txBody>
      </p:sp>
      <p:sp>
        <p:nvSpPr>
          <p:cNvPr id="6" name="テキスト ボックス 5">
            <a:extLst>
              <a:ext uri="{FF2B5EF4-FFF2-40B4-BE49-F238E27FC236}">
                <a16:creationId xmlns:a16="http://schemas.microsoft.com/office/drawing/2014/main" id="{11F3E725-89F8-316F-ADEC-0CE363FF703F}"/>
              </a:ext>
            </a:extLst>
          </p:cNvPr>
          <p:cNvSpPr txBox="1"/>
          <p:nvPr/>
        </p:nvSpPr>
        <p:spPr>
          <a:xfrm>
            <a:off x="1415480" y="3140968"/>
            <a:ext cx="9217024" cy="1384995"/>
          </a:xfrm>
          <a:prstGeom prst="rect">
            <a:avLst/>
          </a:prstGeom>
          <a:noFill/>
        </p:spPr>
        <p:txBody>
          <a:bodyPr wrap="square" rtlCol="0">
            <a:spAutoFit/>
          </a:bodyPr>
          <a:lstStyle/>
          <a:p>
            <a:pPr algn="just"/>
            <a:r>
              <a:rPr kumimoji="1" lang="ja-JP" altLang="en-US" sz="2800" dirty="0">
                <a:latin typeface="BIZ UDPゴシック" panose="020B0400000000000000" pitchFamily="50" charset="-128"/>
                <a:ea typeface="BIZ UDPゴシック" panose="020B0400000000000000" pitchFamily="50" charset="-128"/>
              </a:rPr>
              <a:t>スーパービジョンとは「言葉」でやりとりするのですが、言葉の背景には姿勢、視線（まなざし）、表情など身体が発する言葉も動じに受け止める必要があります。</a:t>
            </a:r>
          </a:p>
        </p:txBody>
      </p:sp>
    </p:spTree>
    <p:extLst>
      <p:ext uri="{BB962C8B-B14F-4D97-AF65-F5344CB8AC3E}">
        <p14:creationId xmlns:p14="http://schemas.microsoft.com/office/powerpoint/2010/main" val="3090200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31FC1B5-7D42-4FB2-A028-EE6BA377B691}"/>
              </a:ext>
            </a:extLst>
          </p:cNvPr>
          <p:cNvSpPr>
            <a:spLocks noGrp="1"/>
          </p:cNvSpPr>
          <p:nvPr>
            <p:ph type="sldNum" sz="quarter" idx="12"/>
          </p:nvPr>
        </p:nvSpPr>
        <p:spPr/>
        <p:txBody>
          <a:bodyPr/>
          <a:lstStyle/>
          <a:p>
            <a:fld id="{A72C43C9-C29A-4086-B3B4-1F599B556F9C}" type="slidenum">
              <a:rPr kumimoji="1" lang="ja-JP" altLang="en-US" smtClean="0"/>
              <a:t>65</a:t>
            </a:fld>
            <a:endParaRPr kumimoji="1" lang="ja-JP" altLang="en-US"/>
          </a:p>
        </p:txBody>
      </p:sp>
      <p:sp>
        <p:nvSpPr>
          <p:cNvPr id="7" name="テキスト ボックス 6">
            <a:extLst>
              <a:ext uri="{FF2B5EF4-FFF2-40B4-BE49-F238E27FC236}">
                <a16:creationId xmlns:a16="http://schemas.microsoft.com/office/drawing/2014/main" id="{3DF64F86-6060-4E02-AD9D-CBD573CD8205}"/>
              </a:ext>
            </a:extLst>
          </p:cNvPr>
          <p:cNvSpPr txBox="1"/>
          <p:nvPr/>
        </p:nvSpPr>
        <p:spPr>
          <a:xfrm>
            <a:off x="3863752" y="476672"/>
            <a:ext cx="4464496" cy="769441"/>
          </a:xfrm>
          <a:prstGeom prst="rect">
            <a:avLst/>
          </a:prstGeom>
          <a:noFill/>
        </p:spPr>
        <p:txBody>
          <a:bodyPr wrap="square" rtlCol="0">
            <a:spAutoFit/>
          </a:bodyPr>
          <a:lstStyle/>
          <a:p>
            <a:pPr algn="ctr"/>
            <a:r>
              <a:rPr kumimoji="1" lang="ja-JP" altLang="en-US" sz="4400" dirty="0">
                <a:latin typeface="BIZ UDPゴシック" panose="020B0400000000000000" pitchFamily="50" charset="-128"/>
                <a:ea typeface="BIZ UDPゴシック" panose="020B0400000000000000" pitchFamily="50" charset="-128"/>
              </a:rPr>
              <a:t>見るという行為</a:t>
            </a:r>
          </a:p>
        </p:txBody>
      </p:sp>
      <p:pic>
        <p:nvPicPr>
          <p:cNvPr id="11" name="図 10">
            <a:extLst>
              <a:ext uri="{FF2B5EF4-FFF2-40B4-BE49-F238E27FC236}">
                <a16:creationId xmlns:a16="http://schemas.microsoft.com/office/drawing/2014/main" id="{16E28BB8-F591-4F8B-AD27-74BF063B38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2510" y="1694276"/>
            <a:ext cx="2906326" cy="3036460"/>
          </a:xfrm>
          <a:prstGeom prst="rect">
            <a:avLst/>
          </a:prstGeom>
        </p:spPr>
      </p:pic>
      <p:pic>
        <p:nvPicPr>
          <p:cNvPr id="17" name="図 16" descr="人, 食品, テーブル, 女性 が含まれている画像&#10;&#10;自動的に生成された説明">
            <a:extLst>
              <a:ext uri="{FF2B5EF4-FFF2-40B4-BE49-F238E27FC236}">
                <a16:creationId xmlns:a16="http://schemas.microsoft.com/office/drawing/2014/main" id="{45F13CB7-048C-457A-896B-ACF9E9BD44E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127448" y="1944269"/>
            <a:ext cx="4032448" cy="2842680"/>
          </a:xfrm>
          <a:prstGeom prst="rect">
            <a:avLst/>
          </a:prstGeom>
        </p:spPr>
      </p:pic>
      <p:sp>
        <p:nvSpPr>
          <p:cNvPr id="18" name="矢印: ストライプ 17">
            <a:extLst>
              <a:ext uri="{FF2B5EF4-FFF2-40B4-BE49-F238E27FC236}">
                <a16:creationId xmlns:a16="http://schemas.microsoft.com/office/drawing/2014/main" id="{FC96111C-C617-46D2-B290-8CBBA44090BC}"/>
              </a:ext>
            </a:extLst>
          </p:cNvPr>
          <p:cNvSpPr/>
          <p:nvPr/>
        </p:nvSpPr>
        <p:spPr>
          <a:xfrm flipH="1">
            <a:off x="5532858" y="2338387"/>
            <a:ext cx="1944218" cy="1642931"/>
          </a:xfrm>
          <a:prstGeom prst="stripedRightArrow">
            <a:avLst/>
          </a:prstGeom>
          <a:solidFill>
            <a:schemeClr val="accent2">
              <a:lumMod val="40000"/>
              <a:lumOff val="6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見る</a:t>
            </a:r>
          </a:p>
        </p:txBody>
      </p:sp>
      <p:sp>
        <p:nvSpPr>
          <p:cNvPr id="19" name="テキスト ボックス 18">
            <a:extLst>
              <a:ext uri="{FF2B5EF4-FFF2-40B4-BE49-F238E27FC236}">
                <a16:creationId xmlns:a16="http://schemas.microsoft.com/office/drawing/2014/main" id="{C5240BC2-035A-448F-B43D-C5E2FBFAD51E}"/>
              </a:ext>
            </a:extLst>
          </p:cNvPr>
          <p:cNvSpPr txBox="1"/>
          <p:nvPr/>
        </p:nvSpPr>
        <p:spPr>
          <a:xfrm>
            <a:off x="3454401" y="4969253"/>
            <a:ext cx="6528885" cy="1569660"/>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○対象を客観的に見ることが出来る。</a:t>
            </a:r>
          </a:p>
          <a:p>
            <a:r>
              <a:rPr kumimoji="1" lang="ja-JP" altLang="en-US" sz="2400" dirty="0">
                <a:latin typeface="BIZ UDPゴシック" panose="020B0400000000000000" pitchFamily="50" charset="-128"/>
                <a:ea typeface="BIZ UDPゴシック" panose="020B0400000000000000" pitchFamily="50" charset="-128"/>
              </a:rPr>
              <a:t>　きれいな瞳だな！！</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口紅が素敵！！</a:t>
            </a:r>
          </a:p>
          <a:p>
            <a:r>
              <a:rPr kumimoji="1" lang="ja-JP" altLang="en-US" sz="2400" dirty="0">
                <a:latin typeface="BIZ UDPゴシック" panose="020B0400000000000000" pitchFamily="50" charset="-128"/>
                <a:ea typeface="BIZ UDPゴシック" panose="020B0400000000000000" pitchFamily="50" charset="-128"/>
              </a:rPr>
              <a:t>　髪の色も似合っているな　等　</a:t>
            </a:r>
          </a:p>
        </p:txBody>
      </p:sp>
      <p:sp>
        <p:nvSpPr>
          <p:cNvPr id="20" name="テキスト ボックス 19">
            <a:extLst>
              <a:ext uri="{FF2B5EF4-FFF2-40B4-BE49-F238E27FC236}">
                <a16:creationId xmlns:a16="http://schemas.microsoft.com/office/drawing/2014/main" id="{20B83E09-FDB1-4497-B43A-394B6596057A}"/>
              </a:ext>
            </a:extLst>
          </p:cNvPr>
          <p:cNvSpPr txBox="1"/>
          <p:nvPr/>
        </p:nvSpPr>
        <p:spPr>
          <a:xfrm>
            <a:off x="8737601" y="1124744"/>
            <a:ext cx="958800"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主体</a:t>
            </a:r>
          </a:p>
        </p:txBody>
      </p:sp>
      <p:sp>
        <p:nvSpPr>
          <p:cNvPr id="21" name="テキスト ボックス 20">
            <a:extLst>
              <a:ext uri="{FF2B5EF4-FFF2-40B4-BE49-F238E27FC236}">
                <a16:creationId xmlns:a16="http://schemas.microsoft.com/office/drawing/2014/main" id="{EDA9AEF5-B663-49DC-9D69-DE6405D8097C}"/>
              </a:ext>
            </a:extLst>
          </p:cNvPr>
          <p:cNvSpPr txBox="1"/>
          <p:nvPr/>
        </p:nvSpPr>
        <p:spPr>
          <a:xfrm>
            <a:off x="2351584" y="1333168"/>
            <a:ext cx="958800"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客体</a:t>
            </a:r>
          </a:p>
        </p:txBody>
      </p:sp>
    </p:spTree>
    <p:extLst>
      <p:ext uri="{BB962C8B-B14F-4D97-AF65-F5344CB8AC3E}">
        <p14:creationId xmlns:p14="http://schemas.microsoft.com/office/powerpoint/2010/main" val="34825855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E441917-DD8C-44D3-AC37-05A65E5A4AAF}"/>
              </a:ext>
            </a:extLst>
          </p:cNvPr>
          <p:cNvSpPr>
            <a:spLocks noGrp="1"/>
          </p:cNvSpPr>
          <p:nvPr>
            <p:ph type="sldNum" sz="quarter" idx="12"/>
          </p:nvPr>
        </p:nvSpPr>
        <p:spPr/>
        <p:txBody>
          <a:bodyPr/>
          <a:lstStyle/>
          <a:p>
            <a:fld id="{A72C43C9-C29A-4086-B3B4-1F599B556F9C}" type="slidenum">
              <a:rPr kumimoji="1" lang="ja-JP" altLang="en-US" smtClean="0"/>
              <a:t>66</a:t>
            </a:fld>
            <a:endParaRPr kumimoji="1" lang="ja-JP" altLang="en-US"/>
          </a:p>
        </p:txBody>
      </p:sp>
      <p:pic>
        <p:nvPicPr>
          <p:cNvPr id="7" name="図 6" descr="人, 食品, テーブル, 女性 が含まれている画像&#10;&#10;自動的に生成された説明">
            <a:extLst>
              <a:ext uri="{FF2B5EF4-FFF2-40B4-BE49-F238E27FC236}">
                <a16:creationId xmlns:a16="http://schemas.microsoft.com/office/drawing/2014/main" id="{913FD7F4-D8E5-4762-86D5-DBC46B0DF3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95752" y="1484784"/>
            <a:ext cx="4392280" cy="3096344"/>
          </a:xfrm>
          <a:prstGeom prst="rect">
            <a:avLst/>
          </a:prstGeom>
        </p:spPr>
      </p:pic>
      <p:pic>
        <p:nvPicPr>
          <p:cNvPr id="9" name="図 8">
            <a:extLst>
              <a:ext uri="{FF2B5EF4-FFF2-40B4-BE49-F238E27FC236}">
                <a16:creationId xmlns:a16="http://schemas.microsoft.com/office/drawing/2014/main" id="{8A996566-C3C5-43EA-B48A-C9090F9526F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04611" y="1834475"/>
            <a:ext cx="2665978" cy="2785350"/>
          </a:xfrm>
          <a:prstGeom prst="rect">
            <a:avLst/>
          </a:prstGeom>
          <a:ln w="28575">
            <a:solidFill>
              <a:srgbClr val="002060"/>
            </a:solidFill>
          </a:ln>
        </p:spPr>
      </p:pic>
      <p:sp>
        <p:nvSpPr>
          <p:cNvPr id="10" name="矢印: ストライプ 9">
            <a:extLst>
              <a:ext uri="{FF2B5EF4-FFF2-40B4-BE49-F238E27FC236}">
                <a16:creationId xmlns:a16="http://schemas.microsoft.com/office/drawing/2014/main" id="{70CA81F0-1341-4FEA-AF1E-5DDB0804CB9C}"/>
              </a:ext>
            </a:extLst>
          </p:cNvPr>
          <p:cNvSpPr/>
          <p:nvPr/>
        </p:nvSpPr>
        <p:spPr>
          <a:xfrm>
            <a:off x="4583832" y="1860697"/>
            <a:ext cx="2665978" cy="1642931"/>
          </a:xfrm>
          <a:prstGeom prst="stripedRightArrow">
            <a:avLst/>
          </a:prstGeom>
          <a:solidFill>
            <a:schemeClr val="accent2">
              <a:lumMod val="40000"/>
              <a:lumOff val="6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見られる</a:t>
            </a:r>
          </a:p>
        </p:txBody>
      </p:sp>
      <p:sp>
        <p:nvSpPr>
          <p:cNvPr id="11" name="テキスト ボックス 10">
            <a:extLst>
              <a:ext uri="{FF2B5EF4-FFF2-40B4-BE49-F238E27FC236}">
                <a16:creationId xmlns:a16="http://schemas.microsoft.com/office/drawing/2014/main" id="{B3C7D8C7-08C2-4368-BD23-9C3D0BEE8AFC}"/>
              </a:ext>
            </a:extLst>
          </p:cNvPr>
          <p:cNvSpPr txBox="1"/>
          <p:nvPr/>
        </p:nvSpPr>
        <p:spPr>
          <a:xfrm>
            <a:off x="2279576" y="961564"/>
            <a:ext cx="958800"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主体</a:t>
            </a:r>
          </a:p>
        </p:txBody>
      </p:sp>
      <p:sp>
        <p:nvSpPr>
          <p:cNvPr id="12" name="テキスト ボックス 11">
            <a:extLst>
              <a:ext uri="{FF2B5EF4-FFF2-40B4-BE49-F238E27FC236}">
                <a16:creationId xmlns:a16="http://schemas.microsoft.com/office/drawing/2014/main" id="{255A09A9-93DC-4975-AA83-648AF8E6BA83}"/>
              </a:ext>
            </a:extLst>
          </p:cNvPr>
          <p:cNvSpPr txBox="1"/>
          <p:nvPr/>
        </p:nvSpPr>
        <p:spPr>
          <a:xfrm>
            <a:off x="8258200" y="1311255"/>
            <a:ext cx="958800"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客体</a:t>
            </a:r>
          </a:p>
        </p:txBody>
      </p:sp>
      <p:grpSp>
        <p:nvGrpSpPr>
          <p:cNvPr id="8" name="グループ化 7">
            <a:extLst>
              <a:ext uri="{FF2B5EF4-FFF2-40B4-BE49-F238E27FC236}">
                <a16:creationId xmlns:a16="http://schemas.microsoft.com/office/drawing/2014/main" id="{60397C73-CD2C-491C-BFD0-AC3451C775D0}"/>
              </a:ext>
            </a:extLst>
          </p:cNvPr>
          <p:cNvGrpSpPr/>
          <p:nvPr/>
        </p:nvGrpSpPr>
        <p:grpSpPr>
          <a:xfrm>
            <a:off x="5663952" y="4625752"/>
            <a:ext cx="5918448" cy="2232248"/>
            <a:chOff x="5658773" y="2240868"/>
            <a:chExt cx="5918448" cy="2232248"/>
          </a:xfrm>
        </p:grpSpPr>
        <p:sp>
          <p:nvSpPr>
            <p:cNvPr id="5" name="テキスト ボックス 4">
              <a:extLst>
                <a:ext uri="{FF2B5EF4-FFF2-40B4-BE49-F238E27FC236}">
                  <a16:creationId xmlns:a16="http://schemas.microsoft.com/office/drawing/2014/main" id="{F7B7CA24-FA18-4407-9699-81F8C76D6265}"/>
                </a:ext>
              </a:extLst>
            </p:cNvPr>
            <p:cNvSpPr txBox="1"/>
            <p:nvPr/>
          </p:nvSpPr>
          <p:spPr>
            <a:xfrm>
              <a:off x="6307330" y="2572162"/>
              <a:ext cx="4860540" cy="1569660"/>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対象を客観的に見ることが出来る。</a:t>
              </a:r>
            </a:p>
            <a:p>
              <a:r>
                <a:rPr kumimoji="1" lang="ja-JP" altLang="en-US" sz="2400" dirty="0">
                  <a:latin typeface="BIZ UDPゴシック" panose="020B0400000000000000" pitchFamily="50" charset="-128"/>
                  <a:ea typeface="BIZ UDPゴシック" panose="020B0400000000000000" pitchFamily="50" charset="-128"/>
                </a:rPr>
                <a:t>　きれいな瞳だな！！</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口紅が素敵！！</a:t>
              </a:r>
            </a:p>
            <a:p>
              <a:r>
                <a:rPr kumimoji="1" lang="ja-JP" altLang="en-US" sz="2400" dirty="0">
                  <a:latin typeface="BIZ UDPゴシック" panose="020B0400000000000000" pitchFamily="50" charset="-128"/>
                  <a:ea typeface="BIZ UDPゴシック" panose="020B0400000000000000" pitchFamily="50" charset="-128"/>
                </a:rPr>
                <a:t>　髪の色も似合っているな　等　</a:t>
              </a:r>
            </a:p>
          </p:txBody>
        </p:sp>
        <p:sp>
          <p:nvSpPr>
            <p:cNvPr id="6" name="楕円 5">
              <a:extLst>
                <a:ext uri="{FF2B5EF4-FFF2-40B4-BE49-F238E27FC236}">
                  <a16:creationId xmlns:a16="http://schemas.microsoft.com/office/drawing/2014/main" id="{9D2E0C39-F034-413D-BBB9-2B3F81C4E8E7}"/>
                </a:ext>
              </a:extLst>
            </p:cNvPr>
            <p:cNvSpPr/>
            <p:nvPr/>
          </p:nvSpPr>
          <p:spPr>
            <a:xfrm>
              <a:off x="5658773" y="2240868"/>
              <a:ext cx="5918448" cy="22322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矢印: 右 1">
            <a:extLst>
              <a:ext uri="{FF2B5EF4-FFF2-40B4-BE49-F238E27FC236}">
                <a16:creationId xmlns:a16="http://schemas.microsoft.com/office/drawing/2014/main" id="{7049FAB1-EA5F-4F53-BF09-A5C9C8BF8FD8}"/>
              </a:ext>
            </a:extLst>
          </p:cNvPr>
          <p:cNvSpPr/>
          <p:nvPr/>
        </p:nvSpPr>
        <p:spPr>
          <a:xfrm>
            <a:off x="3863752" y="4759847"/>
            <a:ext cx="1800200" cy="209354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一瞬でなくなる</a:t>
            </a:r>
          </a:p>
        </p:txBody>
      </p:sp>
    </p:spTree>
    <p:extLst>
      <p:ext uri="{BB962C8B-B14F-4D97-AF65-F5344CB8AC3E}">
        <p14:creationId xmlns:p14="http://schemas.microsoft.com/office/powerpoint/2010/main" val="9831998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人の手&#10;&#10;中程度の精度で自動的に生成された説明">
            <a:extLst>
              <a:ext uri="{FF2B5EF4-FFF2-40B4-BE49-F238E27FC236}">
                <a16:creationId xmlns:a16="http://schemas.microsoft.com/office/drawing/2014/main" id="{0D96ADFD-427F-4811-9E1E-88F2F5D443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05683" y="1242747"/>
            <a:ext cx="6158458" cy="4372505"/>
          </a:xfrm>
          <a:prstGeom prst="rect">
            <a:avLst/>
          </a:prstGeom>
        </p:spPr>
      </p:pic>
      <p:sp>
        <p:nvSpPr>
          <p:cNvPr id="4" name="スライド番号プレースホルダー 3">
            <a:extLst>
              <a:ext uri="{FF2B5EF4-FFF2-40B4-BE49-F238E27FC236}">
                <a16:creationId xmlns:a16="http://schemas.microsoft.com/office/drawing/2014/main" id="{A4C2F1B4-F093-4A7D-8D7F-F80D0F8964BD}"/>
              </a:ext>
            </a:extLst>
          </p:cNvPr>
          <p:cNvSpPr>
            <a:spLocks noGrp="1"/>
          </p:cNvSpPr>
          <p:nvPr>
            <p:ph type="sldNum" sz="quarter" idx="12"/>
          </p:nvPr>
        </p:nvSpPr>
        <p:spPr>
          <a:xfrm>
            <a:off x="8737672" y="6331003"/>
            <a:ext cx="2844800" cy="365125"/>
          </a:xfrm>
        </p:spPr>
        <p:txBody>
          <a:bodyPr/>
          <a:lstStyle/>
          <a:p>
            <a:fld id="{A72C43C9-C29A-4086-B3B4-1F599B556F9C}" type="slidenum">
              <a:rPr kumimoji="1" lang="ja-JP" altLang="en-US" smtClean="0"/>
              <a:t>67</a:t>
            </a:fld>
            <a:endParaRPr kumimoji="1" lang="ja-JP" altLang="en-US"/>
          </a:p>
        </p:txBody>
      </p:sp>
      <p:sp>
        <p:nvSpPr>
          <p:cNvPr id="7" name="テキスト ボックス 6">
            <a:extLst>
              <a:ext uri="{FF2B5EF4-FFF2-40B4-BE49-F238E27FC236}">
                <a16:creationId xmlns:a16="http://schemas.microsoft.com/office/drawing/2014/main" id="{321CEC90-773C-406C-8831-FA1052DF61C3}"/>
              </a:ext>
            </a:extLst>
          </p:cNvPr>
          <p:cNvSpPr txBox="1"/>
          <p:nvPr/>
        </p:nvSpPr>
        <p:spPr>
          <a:xfrm>
            <a:off x="3749630" y="287231"/>
            <a:ext cx="4464496" cy="830997"/>
          </a:xfrm>
          <a:prstGeom prst="rect">
            <a:avLst/>
          </a:prstGeom>
          <a:noFill/>
        </p:spPr>
        <p:txBody>
          <a:bodyPr wrap="square" rtlCol="0">
            <a:spAutoFit/>
          </a:bodyPr>
          <a:lstStyle/>
          <a:p>
            <a:pPr algn="ctr"/>
            <a:r>
              <a:rPr kumimoji="1" lang="ja-JP" altLang="en-US" sz="4800" dirty="0">
                <a:latin typeface="BIZ UDPゴシック" panose="020B0400000000000000" pitchFamily="50" charset="-128"/>
                <a:ea typeface="BIZ UDPゴシック" panose="020B0400000000000000" pitchFamily="50" charset="-128"/>
              </a:rPr>
              <a:t>握るという行為</a:t>
            </a:r>
          </a:p>
        </p:txBody>
      </p:sp>
      <p:sp>
        <p:nvSpPr>
          <p:cNvPr id="8" name="テキスト ボックス 7">
            <a:extLst>
              <a:ext uri="{FF2B5EF4-FFF2-40B4-BE49-F238E27FC236}">
                <a16:creationId xmlns:a16="http://schemas.microsoft.com/office/drawing/2014/main" id="{7D033C2E-22BE-47D9-A598-6E8F8451EE37}"/>
              </a:ext>
            </a:extLst>
          </p:cNvPr>
          <p:cNvSpPr txBox="1"/>
          <p:nvPr/>
        </p:nvSpPr>
        <p:spPr>
          <a:xfrm>
            <a:off x="7987432" y="3657635"/>
            <a:ext cx="2182936" cy="1077218"/>
          </a:xfrm>
          <a:prstGeom prst="rect">
            <a:avLst/>
          </a:prstGeom>
          <a:solidFill>
            <a:schemeClr val="bg1"/>
          </a:solidFill>
          <a:ln>
            <a:solidFill>
              <a:schemeClr val="tx1"/>
            </a:solidFill>
          </a:ln>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主体として</a:t>
            </a:r>
          </a:p>
          <a:p>
            <a:pPr algn="ctr"/>
            <a:r>
              <a:rPr kumimoji="1" lang="ja-JP" altLang="en-US" sz="3200" b="1" dirty="0">
                <a:latin typeface="BIZ UDPゴシック" panose="020B0400000000000000" pitchFamily="50" charset="-128"/>
                <a:ea typeface="BIZ UDPゴシック" panose="020B0400000000000000" pitchFamily="50" charset="-128"/>
              </a:rPr>
              <a:t>握る</a:t>
            </a:r>
          </a:p>
        </p:txBody>
      </p:sp>
      <p:sp>
        <p:nvSpPr>
          <p:cNvPr id="9" name="テキスト ボックス 8">
            <a:extLst>
              <a:ext uri="{FF2B5EF4-FFF2-40B4-BE49-F238E27FC236}">
                <a16:creationId xmlns:a16="http://schemas.microsoft.com/office/drawing/2014/main" id="{2B233969-948B-4CF6-9CE8-1A7E47859E6E}"/>
              </a:ext>
            </a:extLst>
          </p:cNvPr>
          <p:cNvSpPr txBox="1"/>
          <p:nvPr/>
        </p:nvSpPr>
        <p:spPr>
          <a:xfrm>
            <a:off x="2021633" y="3842544"/>
            <a:ext cx="2182936" cy="1077218"/>
          </a:xfrm>
          <a:prstGeom prst="rect">
            <a:avLst/>
          </a:prstGeom>
          <a:solidFill>
            <a:schemeClr val="bg1"/>
          </a:solidFill>
          <a:ln>
            <a:solidFill>
              <a:schemeClr val="tx1"/>
            </a:solidFill>
          </a:ln>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客体として</a:t>
            </a:r>
          </a:p>
          <a:p>
            <a:pPr algn="ctr"/>
            <a:r>
              <a:rPr kumimoji="1" lang="ja-JP" altLang="en-US" sz="3200" b="1" dirty="0">
                <a:latin typeface="BIZ UDPゴシック" panose="020B0400000000000000" pitchFamily="50" charset="-128"/>
                <a:ea typeface="BIZ UDPゴシック" panose="020B0400000000000000" pitchFamily="50" charset="-128"/>
              </a:rPr>
              <a:t>握られる</a:t>
            </a:r>
          </a:p>
        </p:txBody>
      </p:sp>
      <p:sp>
        <p:nvSpPr>
          <p:cNvPr id="10" name="テキスト ボックス 9">
            <a:extLst>
              <a:ext uri="{FF2B5EF4-FFF2-40B4-BE49-F238E27FC236}">
                <a16:creationId xmlns:a16="http://schemas.microsoft.com/office/drawing/2014/main" id="{7366830F-C317-4DD6-A169-A2C08A601F05}"/>
              </a:ext>
            </a:extLst>
          </p:cNvPr>
          <p:cNvSpPr txBox="1"/>
          <p:nvPr/>
        </p:nvSpPr>
        <p:spPr>
          <a:xfrm>
            <a:off x="7296125" y="1911598"/>
            <a:ext cx="4080470" cy="1384995"/>
          </a:xfrm>
          <a:prstGeom prst="rect">
            <a:avLst/>
          </a:prstGeom>
          <a:noFill/>
        </p:spPr>
        <p:txBody>
          <a:bodyPr wrap="square" rtlCol="0">
            <a:spAutoFit/>
          </a:bodyPr>
          <a:lstStyle/>
          <a:p>
            <a:pPr algn="just"/>
            <a:r>
              <a:rPr kumimoji="1" lang="ja-JP" altLang="en-US" sz="2800" dirty="0">
                <a:latin typeface="BIZ UDPゴシック" panose="020B0400000000000000" pitchFamily="50" charset="-128"/>
                <a:ea typeface="BIZ UDPゴシック" panose="020B0400000000000000" pitchFamily="50" charset="-128"/>
              </a:rPr>
              <a:t>相手の圧力を感じた瞬間、自分が</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客体</a:t>
            </a:r>
            <a:r>
              <a:rPr kumimoji="1" lang="ja-JP" altLang="en-US" sz="2800" dirty="0">
                <a:latin typeface="BIZ UDPゴシック" panose="020B0400000000000000" pitchFamily="50" charset="-128"/>
                <a:ea typeface="BIZ UDPゴシック" panose="020B0400000000000000" pitchFamily="50" charset="-128"/>
              </a:rPr>
              <a:t>となり「握られている」と感じる</a:t>
            </a:r>
          </a:p>
        </p:txBody>
      </p:sp>
      <p:grpSp>
        <p:nvGrpSpPr>
          <p:cNvPr id="13" name="グループ化 12">
            <a:extLst>
              <a:ext uri="{FF2B5EF4-FFF2-40B4-BE49-F238E27FC236}">
                <a16:creationId xmlns:a16="http://schemas.microsoft.com/office/drawing/2014/main" id="{07D3774E-3DC2-4E5A-9A96-C117D4F144F4}"/>
              </a:ext>
            </a:extLst>
          </p:cNvPr>
          <p:cNvGrpSpPr/>
          <p:nvPr/>
        </p:nvGrpSpPr>
        <p:grpSpPr>
          <a:xfrm>
            <a:off x="3702105" y="4843731"/>
            <a:ext cx="5771988" cy="1801347"/>
            <a:chOff x="3647728" y="5259474"/>
            <a:chExt cx="5438872" cy="1801347"/>
          </a:xfrm>
          <a:solidFill>
            <a:srgbClr val="FFFF00"/>
          </a:solidFill>
        </p:grpSpPr>
        <p:sp>
          <p:nvSpPr>
            <p:cNvPr id="12" name="思考の吹き出し: 雲形 11">
              <a:extLst>
                <a:ext uri="{FF2B5EF4-FFF2-40B4-BE49-F238E27FC236}">
                  <a16:creationId xmlns:a16="http://schemas.microsoft.com/office/drawing/2014/main" id="{195EECE4-2B34-4F55-978F-D28B7690D7B0}"/>
                </a:ext>
              </a:extLst>
            </p:cNvPr>
            <p:cNvSpPr/>
            <p:nvPr/>
          </p:nvSpPr>
          <p:spPr>
            <a:xfrm>
              <a:off x="3647728" y="5259474"/>
              <a:ext cx="5438872" cy="1801347"/>
            </a:xfrm>
            <a:prstGeom prst="cloudCallout">
              <a:avLst>
                <a:gd name="adj1" fmla="val -24667"/>
                <a:gd name="adj2" fmla="val 30576"/>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EBCF8EF-E60B-48A6-9C9B-FEC61D4B19C6}"/>
                </a:ext>
              </a:extLst>
            </p:cNvPr>
            <p:cNvSpPr txBox="1"/>
            <p:nvPr/>
          </p:nvSpPr>
          <p:spPr>
            <a:xfrm>
              <a:off x="4451403" y="5521145"/>
              <a:ext cx="3941277" cy="1200329"/>
            </a:xfrm>
            <a:prstGeom prst="rect">
              <a:avLst/>
            </a:prstGeom>
            <a:noFill/>
          </p:spPr>
          <p:txBody>
            <a:bodyPr wrap="square" rtlCol="0">
              <a:spAutoFit/>
            </a:bodyPr>
            <a:lstStyle/>
            <a:p>
              <a:pPr algn="just"/>
              <a:r>
                <a:rPr kumimoji="1" lang="ja-JP" altLang="en-US" sz="2400" dirty="0">
                  <a:latin typeface="BIZ UDPゴシック" panose="020B0400000000000000" pitchFamily="50" charset="-128"/>
                  <a:ea typeface="BIZ UDPゴシック" panose="020B0400000000000000" pitchFamily="50" charset="-128"/>
                </a:rPr>
                <a:t>自己の中で主体と客体が相互に入れかわる、両者がコミュニケートしている</a:t>
              </a:r>
            </a:p>
          </p:txBody>
        </p:sp>
      </p:grpSp>
      <p:sp>
        <p:nvSpPr>
          <p:cNvPr id="15" name="テキスト ボックス 14">
            <a:extLst>
              <a:ext uri="{FF2B5EF4-FFF2-40B4-BE49-F238E27FC236}">
                <a16:creationId xmlns:a16="http://schemas.microsoft.com/office/drawing/2014/main" id="{9932F362-EE1C-433F-9B42-3CDE0F4B749E}"/>
              </a:ext>
            </a:extLst>
          </p:cNvPr>
          <p:cNvSpPr txBox="1"/>
          <p:nvPr/>
        </p:nvSpPr>
        <p:spPr>
          <a:xfrm>
            <a:off x="335360" y="2225134"/>
            <a:ext cx="4402733" cy="954107"/>
          </a:xfrm>
          <a:prstGeom prst="rect">
            <a:avLst/>
          </a:prstGeom>
          <a:noFill/>
        </p:spPr>
        <p:txBody>
          <a:bodyPr wrap="square" rtlCol="0">
            <a:spAutoFit/>
          </a:bodyPr>
          <a:lstStyle/>
          <a:p>
            <a:pPr algn="just"/>
            <a:r>
              <a:rPr kumimoji="1" lang="ja-JP" altLang="en-US" sz="2800" dirty="0">
                <a:latin typeface="BIZ UDPゴシック" panose="020B0400000000000000" pitchFamily="50" charset="-128"/>
                <a:ea typeface="BIZ UDPゴシック" panose="020B0400000000000000" pitchFamily="50" charset="-128"/>
              </a:rPr>
              <a:t>「握られている」と感じたので、握り返す（主体となる）</a:t>
            </a:r>
          </a:p>
        </p:txBody>
      </p:sp>
    </p:spTree>
    <p:extLst>
      <p:ext uri="{BB962C8B-B14F-4D97-AF65-F5344CB8AC3E}">
        <p14:creationId xmlns:p14="http://schemas.microsoft.com/office/powerpoint/2010/main" val="38335520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78C6D8-93C5-4602-BC40-86DBDBC0578E}"/>
              </a:ext>
            </a:extLst>
          </p:cNvPr>
          <p:cNvSpPr>
            <a:spLocks noGrp="1"/>
          </p:cNvSpPr>
          <p:nvPr>
            <p:ph type="sldNum" sz="quarter" idx="12"/>
          </p:nvPr>
        </p:nvSpPr>
        <p:spPr/>
        <p:txBody>
          <a:bodyPr/>
          <a:lstStyle/>
          <a:p>
            <a:fld id="{A72C43C9-C29A-4086-B3B4-1F599B556F9C}" type="slidenum">
              <a:rPr kumimoji="1" lang="ja-JP" altLang="en-US" smtClean="0"/>
              <a:t>68</a:t>
            </a:fld>
            <a:endParaRPr kumimoji="1" lang="ja-JP" altLang="en-US"/>
          </a:p>
        </p:txBody>
      </p:sp>
      <p:pic>
        <p:nvPicPr>
          <p:cNvPr id="6" name="図 5" descr="アイコン, 円&#10;&#10;自動的に生成された説明">
            <a:extLst>
              <a:ext uri="{FF2B5EF4-FFF2-40B4-BE49-F238E27FC236}">
                <a16:creationId xmlns:a16="http://schemas.microsoft.com/office/drawing/2014/main" id="{8935965B-5B69-4F76-AF9D-1750FC267D6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43472" y="3176972"/>
            <a:ext cx="2664296" cy="2664296"/>
          </a:xfrm>
          <a:prstGeom prst="rect">
            <a:avLst/>
          </a:prstGeom>
        </p:spPr>
      </p:pic>
      <p:sp>
        <p:nvSpPr>
          <p:cNvPr id="7" name="テキスト ボックス 6">
            <a:extLst>
              <a:ext uri="{FF2B5EF4-FFF2-40B4-BE49-F238E27FC236}">
                <a16:creationId xmlns:a16="http://schemas.microsoft.com/office/drawing/2014/main" id="{D388DF2C-F3EE-4075-A420-FCA01EBF3841}"/>
              </a:ext>
            </a:extLst>
          </p:cNvPr>
          <p:cNvSpPr txBox="1"/>
          <p:nvPr/>
        </p:nvSpPr>
        <p:spPr>
          <a:xfrm>
            <a:off x="3557960" y="476672"/>
            <a:ext cx="4464496" cy="923330"/>
          </a:xfrm>
          <a:prstGeom prst="rect">
            <a:avLst/>
          </a:prstGeom>
          <a:noFill/>
        </p:spPr>
        <p:txBody>
          <a:bodyPr wrap="square" rtlCol="0">
            <a:spAutoFit/>
          </a:bodyPr>
          <a:lstStyle/>
          <a:p>
            <a:pPr algn="ctr"/>
            <a:r>
              <a:rPr kumimoji="1" lang="ja-JP" altLang="en-US" sz="5400" dirty="0">
                <a:latin typeface="BIZ UDPゴシック" panose="020B0400000000000000" pitchFamily="50" charset="-128"/>
                <a:ea typeface="BIZ UDPゴシック" panose="020B0400000000000000" pitchFamily="50" charset="-128"/>
              </a:rPr>
              <a:t>表　情</a:t>
            </a:r>
          </a:p>
        </p:txBody>
      </p:sp>
      <p:grpSp>
        <p:nvGrpSpPr>
          <p:cNvPr id="10" name="グループ化 9">
            <a:extLst>
              <a:ext uri="{FF2B5EF4-FFF2-40B4-BE49-F238E27FC236}">
                <a16:creationId xmlns:a16="http://schemas.microsoft.com/office/drawing/2014/main" id="{60FFC0CA-D88C-4437-A7A9-4587B89B0A24}"/>
              </a:ext>
            </a:extLst>
          </p:cNvPr>
          <p:cNvGrpSpPr/>
          <p:nvPr/>
        </p:nvGrpSpPr>
        <p:grpSpPr>
          <a:xfrm>
            <a:off x="4295800" y="1628800"/>
            <a:ext cx="5544616" cy="3182868"/>
            <a:chOff x="3879750" y="1268760"/>
            <a:chExt cx="4857849" cy="2636316"/>
          </a:xfrm>
        </p:grpSpPr>
        <p:sp>
          <p:nvSpPr>
            <p:cNvPr id="8" name="思考の吹き出し: 雲形 7">
              <a:extLst>
                <a:ext uri="{FF2B5EF4-FFF2-40B4-BE49-F238E27FC236}">
                  <a16:creationId xmlns:a16="http://schemas.microsoft.com/office/drawing/2014/main" id="{D61C1B34-2668-4CE0-B652-259CF1FC66A9}"/>
                </a:ext>
              </a:extLst>
            </p:cNvPr>
            <p:cNvSpPr/>
            <p:nvPr/>
          </p:nvSpPr>
          <p:spPr>
            <a:xfrm>
              <a:off x="3879750" y="1268760"/>
              <a:ext cx="4857849" cy="2636316"/>
            </a:xfrm>
            <a:prstGeom prst="cloudCallout">
              <a:avLst>
                <a:gd name="adj1" fmla="val -61761"/>
                <a:gd name="adj2" fmla="val 10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04A74A9-19F1-4472-8539-8D210A21C4C5}"/>
                </a:ext>
              </a:extLst>
            </p:cNvPr>
            <p:cNvSpPr txBox="1"/>
            <p:nvPr/>
          </p:nvSpPr>
          <p:spPr>
            <a:xfrm>
              <a:off x="4617130" y="1840810"/>
              <a:ext cx="3805024" cy="1300123"/>
            </a:xfrm>
            <a:prstGeom prst="rect">
              <a:avLst/>
            </a:prstGeom>
            <a:noFill/>
          </p:spPr>
          <p:txBody>
            <a:bodyPr wrap="square" rtlCol="0">
              <a:spAutoFit/>
            </a:bodyPr>
            <a:lstStyle/>
            <a:p>
              <a:r>
                <a:rPr kumimoji="1"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この表情から相手の感情を理解することが出来る。</a:t>
              </a:r>
            </a:p>
            <a:p>
              <a:endParaRPr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何故理解できるのか？</a:t>
              </a:r>
            </a:p>
          </p:txBody>
        </p:sp>
      </p:grpSp>
      <p:sp>
        <p:nvSpPr>
          <p:cNvPr id="12" name="テキスト ボックス 11">
            <a:extLst>
              <a:ext uri="{FF2B5EF4-FFF2-40B4-BE49-F238E27FC236}">
                <a16:creationId xmlns:a16="http://schemas.microsoft.com/office/drawing/2014/main" id="{FCDD7FD7-311C-47CD-9DC6-CBFFBB90FEFC}"/>
              </a:ext>
            </a:extLst>
          </p:cNvPr>
          <p:cNvSpPr txBox="1"/>
          <p:nvPr/>
        </p:nvSpPr>
        <p:spPr>
          <a:xfrm>
            <a:off x="5137425" y="4811668"/>
            <a:ext cx="6093618" cy="1569660"/>
          </a:xfrm>
          <a:prstGeom prst="rect">
            <a:avLst/>
          </a:prstGeom>
          <a:noFill/>
        </p:spPr>
        <p:txBody>
          <a:bodyPr wrap="square">
            <a:spAutoFit/>
          </a:bodyPr>
          <a:lstStyle/>
          <a:p>
            <a:r>
              <a:rPr lang="ja-JP" altLang="ja-JP" sz="3200"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泣く、笑う、怒る、悲しむ</a:t>
            </a:r>
            <a:r>
              <a:rPr lang="ja-JP" altLang="en-US" sz="3200"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等の感情を理解し、自分の気持ちも同じように反応する</a:t>
            </a:r>
            <a:endParaRPr lang="ja-JP" altLang="en-US"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701962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C77A9A6-BCF3-4CDF-AD60-69D23D58BA04}"/>
              </a:ext>
            </a:extLst>
          </p:cNvPr>
          <p:cNvSpPr>
            <a:spLocks noGrp="1"/>
          </p:cNvSpPr>
          <p:nvPr>
            <p:ph type="sldNum" sz="quarter" idx="12"/>
          </p:nvPr>
        </p:nvSpPr>
        <p:spPr/>
        <p:txBody>
          <a:bodyPr/>
          <a:lstStyle/>
          <a:p>
            <a:fld id="{A72C43C9-C29A-4086-B3B4-1F599B556F9C}" type="slidenum">
              <a:rPr kumimoji="1" lang="ja-JP" altLang="en-US" smtClean="0"/>
              <a:t>69</a:t>
            </a:fld>
            <a:endParaRPr kumimoji="1" lang="ja-JP" altLang="en-US"/>
          </a:p>
        </p:txBody>
      </p:sp>
      <p:pic>
        <p:nvPicPr>
          <p:cNvPr id="6" name="図 5" descr="おもちゃ, 人形, 時計 が含まれている画像&#10;&#10;自動的に生成された説明">
            <a:extLst>
              <a:ext uri="{FF2B5EF4-FFF2-40B4-BE49-F238E27FC236}">
                <a16:creationId xmlns:a16="http://schemas.microsoft.com/office/drawing/2014/main" id="{7B275499-58BF-4E04-B882-0D4BFFC281D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1716" y="2385313"/>
            <a:ext cx="5822050" cy="3515972"/>
          </a:xfrm>
          <a:prstGeom prst="rect">
            <a:avLst/>
          </a:prstGeom>
        </p:spPr>
      </p:pic>
      <p:sp>
        <p:nvSpPr>
          <p:cNvPr id="7" name="テキスト ボックス 6">
            <a:extLst>
              <a:ext uri="{FF2B5EF4-FFF2-40B4-BE49-F238E27FC236}">
                <a16:creationId xmlns:a16="http://schemas.microsoft.com/office/drawing/2014/main" id="{B47EE6E9-1AAD-43A0-9A55-48E13F41C696}"/>
              </a:ext>
            </a:extLst>
          </p:cNvPr>
          <p:cNvSpPr txBox="1"/>
          <p:nvPr/>
        </p:nvSpPr>
        <p:spPr>
          <a:xfrm>
            <a:off x="3251684" y="489147"/>
            <a:ext cx="5688632" cy="830997"/>
          </a:xfrm>
          <a:prstGeom prst="rect">
            <a:avLst/>
          </a:prstGeom>
          <a:noFill/>
        </p:spPr>
        <p:txBody>
          <a:bodyPr wrap="square" rtlCol="0">
            <a:spAutoFit/>
          </a:bodyPr>
          <a:lstStyle/>
          <a:p>
            <a:pPr algn="ctr"/>
            <a:r>
              <a:rPr kumimoji="1" lang="ja-JP" altLang="en-US" sz="4800" dirty="0">
                <a:latin typeface="BIZ UDPゴシック" panose="020B0400000000000000" pitchFamily="50" charset="-128"/>
                <a:ea typeface="BIZ UDPゴシック" panose="020B0400000000000000" pitchFamily="50" charset="-128"/>
              </a:rPr>
              <a:t>会話すること</a:t>
            </a:r>
          </a:p>
        </p:txBody>
      </p:sp>
      <p:pic>
        <p:nvPicPr>
          <p:cNvPr id="8" name="図 7" descr="おもちゃ, 人形, 時計 が含まれている画像&#10;&#10;自動的に生成された説明">
            <a:extLst>
              <a:ext uri="{FF2B5EF4-FFF2-40B4-BE49-F238E27FC236}">
                <a16:creationId xmlns:a16="http://schemas.microsoft.com/office/drawing/2014/main" id="{62D54471-A021-4EE5-970A-AD361507E52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6054" y="2422807"/>
            <a:ext cx="5822050" cy="3515972"/>
          </a:xfrm>
          <a:prstGeom prst="rect">
            <a:avLst/>
          </a:prstGeom>
        </p:spPr>
      </p:pic>
      <p:sp>
        <p:nvSpPr>
          <p:cNvPr id="9" name="四角形: 角を丸くする 8">
            <a:extLst>
              <a:ext uri="{FF2B5EF4-FFF2-40B4-BE49-F238E27FC236}">
                <a16:creationId xmlns:a16="http://schemas.microsoft.com/office/drawing/2014/main" id="{E381D9FE-20B9-4F65-9F9E-C2A7DCD7F206}"/>
              </a:ext>
            </a:extLst>
          </p:cNvPr>
          <p:cNvSpPr/>
          <p:nvPr/>
        </p:nvSpPr>
        <p:spPr>
          <a:xfrm>
            <a:off x="4367808" y="1910680"/>
            <a:ext cx="2653698" cy="4092036"/>
          </a:xfrm>
          <a:prstGeom prst="roundRect">
            <a:avLst/>
          </a:prstGeom>
          <a:gradFill>
            <a:gsLst>
              <a:gs pos="26000">
                <a:schemeClr val="accent1">
                  <a:lumMod val="5000"/>
                  <a:lumOff val="95000"/>
                </a:schemeClr>
              </a:gs>
              <a:gs pos="47000">
                <a:schemeClr val="accent1">
                  <a:lumMod val="40000"/>
                  <a:lumOff val="60000"/>
                </a:schemeClr>
              </a:gs>
              <a:gs pos="60000">
                <a:schemeClr val="accent1">
                  <a:lumMod val="45000"/>
                  <a:lumOff val="55000"/>
                </a:schemeClr>
              </a:gs>
              <a:gs pos="90000">
                <a:schemeClr val="bg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9623DB54-3AC2-45E1-A77F-40C2B7CBA7C4}"/>
              </a:ext>
            </a:extLst>
          </p:cNvPr>
          <p:cNvSpPr txBox="1"/>
          <p:nvPr/>
        </p:nvSpPr>
        <p:spPr>
          <a:xfrm>
            <a:off x="7862337" y="1910680"/>
            <a:ext cx="1438200" cy="584775"/>
          </a:xfrm>
          <a:prstGeom prst="rect">
            <a:avLst/>
          </a:prstGeom>
          <a:no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主体</a:t>
            </a:r>
          </a:p>
        </p:txBody>
      </p:sp>
      <p:sp>
        <p:nvSpPr>
          <p:cNvPr id="12" name="テキスト ボックス 11">
            <a:extLst>
              <a:ext uri="{FF2B5EF4-FFF2-40B4-BE49-F238E27FC236}">
                <a16:creationId xmlns:a16="http://schemas.microsoft.com/office/drawing/2014/main" id="{567D3EA5-CBCF-47E5-93E9-0949D259F7D6}"/>
              </a:ext>
            </a:extLst>
          </p:cNvPr>
          <p:cNvSpPr txBox="1"/>
          <p:nvPr/>
        </p:nvSpPr>
        <p:spPr>
          <a:xfrm>
            <a:off x="1989693" y="2014278"/>
            <a:ext cx="1438200" cy="584775"/>
          </a:xfrm>
          <a:prstGeom prst="rect">
            <a:avLst/>
          </a:prstGeom>
          <a:no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客体</a:t>
            </a:r>
          </a:p>
        </p:txBody>
      </p:sp>
      <p:sp>
        <p:nvSpPr>
          <p:cNvPr id="13" name="矢印: 左右 12">
            <a:extLst>
              <a:ext uri="{FF2B5EF4-FFF2-40B4-BE49-F238E27FC236}">
                <a16:creationId xmlns:a16="http://schemas.microsoft.com/office/drawing/2014/main" id="{CD9DE654-2DDA-436B-8375-1DD9CF581C48}"/>
              </a:ext>
            </a:extLst>
          </p:cNvPr>
          <p:cNvSpPr/>
          <p:nvPr/>
        </p:nvSpPr>
        <p:spPr>
          <a:xfrm>
            <a:off x="4078215" y="2321092"/>
            <a:ext cx="3625879" cy="1362828"/>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聴く　　話す</a:t>
            </a:r>
          </a:p>
        </p:txBody>
      </p:sp>
      <p:sp>
        <p:nvSpPr>
          <p:cNvPr id="14" name="矢印: 左右 13">
            <a:extLst>
              <a:ext uri="{FF2B5EF4-FFF2-40B4-BE49-F238E27FC236}">
                <a16:creationId xmlns:a16="http://schemas.microsoft.com/office/drawing/2014/main" id="{78C433BC-DC0B-4EC2-95F4-D8B4BB8F7B3B}"/>
              </a:ext>
            </a:extLst>
          </p:cNvPr>
          <p:cNvSpPr/>
          <p:nvPr/>
        </p:nvSpPr>
        <p:spPr>
          <a:xfrm>
            <a:off x="3881717" y="4622376"/>
            <a:ext cx="3625879" cy="1362828"/>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話す　　聴く</a:t>
            </a:r>
          </a:p>
        </p:txBody>
      </p:sp>
      <p:sp>
        <p:nvSpPr>
          <p:cNvPr id="15" name="テキスト ボックス 14">
            <a:extLst>
              <a:ext uri="{FF2B5EF4-FFF2-40B4-BE49-F238E27FC236}">
                <a16:creationId xmlns:a16="http://schemas.microsoft.com/office/drawing/2014/main" id="{4055B6BB-C76B-4208-BF02-5E88EFA0CD49}"/>
              </a:ext>
            </a:extLst>
          </p:cNvPr>
          <p:cNvSpPr txBox="1"/>
          <p:nvPr/>
        </p:nvSpPr>
        <p:spPr>
          <a:xfrm>
            <a:off x="1329541" y="5401088"/>
            <a:ext cx="1438200" cy="584775"/>
          </a:xfrm>
          <a:prstGeom prst="rect">
            <a:avLst/>
          </a:prstGeom>
          <a:solidFill>
            <a:schemeClr val="bg1"/>
          </a:solid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主体</a:t>
            </a:r>
          </a:p>
        </p:txBody>
      </p:sp>
      <p:sp>
        <p:nvSpPr>
          <p:cNvPr id="16" name="テキスト ボックス 15">
            <a:extLst>
              <a:ext uri="{FF2B5EF4-FFF2-40B4-BE49-F238E27FC236}">
                <a16:creationId xmlns:a16="http://schemas.microsoft.com/office/drawing/2014/main" id="{A5F1C6A5-A324-4D10-A6D7-186909FE2493}"/>
              </a:ext>
            </a:extLst>
          </p:cNvPr>
          <p:cNvSpPr txBox="1"/>
          <p:nvPr/>
        </p:nvSpPr>
        <p:spPr>
          <a:xfrm>
            <a:off x="8766023" y="5270403"/>
            <a:ext cx="1438200" cy="584775"/>
          </a:xfrm>
          <a:prstGeom prst="rect">
            <a:avLst/>
          </a:prstGeom>
          <a:solidFill>
            <a:schemeClr val="bg1"/>
          </a:solid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客体</a:t>
            </a:r>
          </a:p>
        </p:txBody>
      </p:sp>
    </p:spTree>
    <p:extLst>
      <p:ext uri="{BB962C8B-B14F-4D97-AF65-F5344CB8AC3E}">
        <p14:creationId xmlns:p14="http://schemas.microsoft.com/office/powerpoint/2010/main" val="37590577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81210B-AA0D-4985-A0A5-31FD169252BE}"/>
              </a:ext>
            </a:extLst>
          </p:cNvPr>
          <p:cNvSpPr/>
          <p:nvPr/>
        </p:nvSpPr>
        <p:spPr>
          <a:xfrm>
            <a:off x="1847528" y="1024574"/>
            <a:ext cx="8496944" cy="830997"/>
          </a:xfrm>
          <a:prstGeom prst="rect">
            <a:avLst/>
          </a:prstGeom>
        </p:spPr>
        <p:txBody>
          <a:bodyPr wrap="square">
            <a:spAutoFit/>
          </a:bodyPr>
          <a:lstStyle/>
          <a:p>
            <a:pPr>
              <a:buFontTx/>
              <a:buNone/>
            </a:pPr>
            <a:r>
              <a:rPr lang="ja-JP" altLang="en-US" sz="4800" dirty="0">
                <a:latin typeface="BIZ UDゴシック" panose="020B0400000000000000" pitchFamily="49" charset="-128"/>
                <a:ea typeface="BIZ UDゴシック" panose="020B0400000000000000" pitchFamily="49" charset="-128"/>
                <a:cs typeface="メイリオ" pitchFamily="50" charset="-128"/>
              </a:rPr>
              <a:t>①学んだ内容がすぐにできた</a:t>
            </a:r>
          </a:p>
        </p:txBody>
      </p:sp>
      <p:sp>
        <p:nvSpPr>
          <p:cNvPr id="5" name="正方形/長方形 4">
            <a:extLst>
              <a:ext uri="{FF2B5EF4-FFF2-40B4-BE49-F238E27FC236}">
                <a16:creationId xmlns:a16="http://schemas.microsoft.com/office/drawing/2014/main" id="{B0B4C819-D3B3-42B4-91A8-25E769BE85B6}"/>
              </a:ext>
            </a:extLst>
          </p:cNvPr>
          <p:cNvSpPr/>
          <p:nvPr/>
        </p:nvSpPr>
        <p:spPr>
          <a:xfrm>
            <a:off x="3575720" y="2926080"/>
            <a:ext cx="6264696" cy="1446550"/>
          </a:xfrm>
          <a:prstGeom prst="rect">
            <a:avLst/>
          </a:prstGeom>
        </p:spPr>
        <p:txBody>
          <a:bodyPr wrap="square">
            <a:spAutoFit/>
          </a:bodyPr>
          <a:lstStyle/>
          <a:p>
            <a:pPr>
              <a:buFontTx/>
              <a:buNone/>
            </a:pPr>
            <a:r>
              <a:rPr lang="ja-JP" altLang="en-US" sz="4400" dirty="0">
                <a:solidFill>
                  <a:srgbClr val="FF0000"/>
                </a:solidFill>
                <a:latin typeface="BIZ UDゴシック" panose="020B0400000000000000" pitchFamily="49" charset="-128"/>
                <a:ea typeface="BIZ UDゴシック" panose="020B0400000000000000" pitchFamily="49" charset="-128"/>
                <a:cs typeface="メイリオ" pitchFamily="50" charset="-128"/>
              </a:rPr>
              <a:t>○自信を持つ</a:t>
            </a:r>
          </a:p>
          <a:p>
            <a:pPr>
              <a:buFontTx/>
              <a:buNone/>
            </a:pPr>
            <a:r>
              <a:rPr lang="ja-JP" altLang="en-US" sz="4400" dirty="0">
                <a:solidFill>
                  <a:srgbClr val="FF0000"/>
                </a:solidFill>
                <a:latin typeface="BIZ UDゴシック" panose="020B0400000000000000" pitchFamily="49" charset="-128"/>
                <a:ea typeface="BIZ UDゴシック" panose="020B0400000000000000" pitchFamily="49" charset="-128"/>
                <a:cs typeface="メイリオ" pitchFamily="50" charset="-128"/>
              </a:rPr>
              <a:t>○他者にも教える</a:t>
            </a:r>
          </a:p>
        </p:txBody>
      </p:sp>
      <p:sp>
        <p:nvSpPr>
          <p:cNvPr id="2" name="スライド番号プレースホルダー 1">
            <a:extLst>
              <a:ext uri="{FF2B5EF4-FFF2-40B4-BE49-F238E27FC236}">
                <a16:creationId xmlns:a16="http://schemas.microsoft.com/office/drawing/2014/main" id="{73223306-744E-4FB1-BA0E-9A5D9F5592C7}"/>
              </a:ext>
            </a:extLst>
          </p:cNvPr>
          <p:cNvSpPr>
            <a:spLocks noGrp="1"/>
          </p:cNvSpPr>
          <p:nvPr>
            <p:ph type="sldNum" sz="quarter" idx="12"/>
          </p:nvPr>
        </p:nvSpPr>
        <p:spPr/>
        <p:txBody>
          <a:bodyPr/>
          <a:lstStyle/>
          <a:p>
            <a:fld id="{A72C43C9-C29A-4086-B3B4-1F599B556F9C}"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C3A943D5-04AB-4CE4-8556-B9ABC63926BD}"/>
              </a:ext>
            </a:extLst>
          </p:cNvPr>
          <p:cNvSpPr txBox="1"/>
          <p:nvPr/>
        </p:nvSpPr>
        <p:spPr>
          <a:xfrm>
            <a:off x="1559496" y="5002430"/>
            <a:ext cx="9505056" cy="1077218"/>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教えることで、学んだ内容が自分自身のものになっているのかが、確認できる。伝える力の育成</a:t>
            </a:r>
          </a:p>
        </p:txBody>
      </p:sp>
      <p:sp>
        <p:nvSpPr>
          <p:cNvPr id="6" name="下矢印 7">
            <a:extLst>
              <a:ext uri="{FF2B5EF4-FFF2-40B4-BE49-F238E27FC236}">
                <a16:creationId xmlns:a16="http://schemas.microsoft.com/office/drawing/2014/main" id="{98EC2A10-278C-4D3D-9BAB-AE5AAF47CA4F}"/>
              </a:ext>
            </a:extLst>
          </p:cNvPr>
          <p:cNvSpPr/>
          <p:nvPr/>
        </p:nvSpPr>
        <p:spPr>
          <a:xfrm>
            <a:off x="4151784" y="1990581"/>
            <a:ext cx="3368161" cy="646331"/>
          </a:xfrm>
          <a:prstGeom prst="downArrow">
            <a:avLst>
              <a:gd name="adj1" fmla="val 45581"/>
              <a:gd name="adj2" fmla="val 50000"/>
            </a:avLst>
          </a:prstGeom>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935452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947428" y="2425137"/>
            <a:ext cx="10297144" cy="2007725"/>
            <a:chOff x="1055441" y="1867507"/>
            <a:chExt cx="10297144" cy="1273461"/>
          </a:xfrm>
        </p:grpSpPr>
        <p:sp>
          <p:nvSpPr>
            <p:cNvPr id="3" name="テキスト ボックス 2"/>
            <p:cNvSpPr txBox="1"/>
            <p:nvPr/>
          </p:nvSpPr>
          <p:spPr>
            <a:xfrm>
              <a:off x="1055441" y="1867507"/>
              <a:ext cx="10297144" cy="443609"/>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en-US" altLang="ja-JP" sz="3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①</a:t>
              </a:r>
              <a:r>
                <a:rPr lang="ja-JP" altLang="en-US" sz="3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身体と身体（同型性）</a:t>
              </a:r>
            </a:p>
          </p:txBody>
        </p:sp>
        <p:sp>
          <p:nvSpPr>
            <p:cNvPr id="4" name="Rectangle 2"/>
            <p:cNvSpPr>
              <a:spLocks noChangeArrowheads="1"/>
            </p:cNvSpPr>
            <p:nvPr/>
          </p:nvSpPr>
          <p:spPr bwMode="auto">
            <a:xfrm>
              <a:off x="1055441" y="2311116"/>
              <a:ext cx="10297144" cy="829852"/>
            </a:xfrm>
            <a:prstGeom prst="rect">
              <a:avLst/>
            </a:prstGeom>
            <a:solidFill>
              <a:schemeClr val="bg1"/>
            </a:solidFill>
            <a:ln w="9525">
              <a:noFill/>
              <a:miter lim="800000"/>
              <a:headEnd/>
              <a:tailEnd/>
            </a:ln>
            <a:effectLst>
              <a:outerShdw blurRad="50800" dist="101600" dir="2700000" algn="tl" rotWithShape="0">
                <a:prstClr val="black">
                  <a:alpha val="40000"/>
                </a:prstClr>
              </a:outerShdw>
            </a:effectLst>
          </p:spPr>
          <p:txBody>
            <a:bodyPr vert="horz" wrap="square" lIns="74295" tIns="8890" rIns="74295" bIns="8890" numCol="1" anchor="ctr" anchorCtr="0" compatLnSpc="1">
              <a:prstTxWarp prst="textNoShape">
                <a:avLst/>
              </a:prstTxWarp>
            </a:bodyPr>
            <a:lstStyle/>
            <a:p>
              <a:pPr algn="just" fontAlgn="base">
                <a:spcAft>
                  <a:spcPct val="0"/>
                </a:spcAft>
              </a:pPr>
              <a:r>
                <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人どうしが同じ身体を持っていて、お互いの身体が相互の動きに応じて同じ型で感応し合う</a:t>
              </a:r>
            </a:p>
          </p:txBody>
        </p:sp>
      </p:grpSp>
      <p:sp>
        <p:nvSpPr>
          <p:cNvPr id="9" name="テキスト ボックス 8"/>
          <p:cNvSpPr txBox="1"/>
          <p:nvPr/>
        </p:nvSpPr>
        <p:spPr>
          <a:xfrm>
            <a:off x="1703512" y="5048015"/>
            <a:ext cx="8784976" cy="584775"/>
          </a:xfrm>
          <a:prstGeom prst="rect">
            <a:avLst/>
          </a:prstGeom>
          <a:noFill/>
        </p:spPr>
        <p:txBody>
          <a:bodyPr wrap="square" rtlCol="0">
            <a:spAutoFit/>
          </a:bodyPr>
          <a:lstStyle/>
          <a:p>
            <a:r>
              <a:rPr kumimoji="1" lang="ja-JP" altLang="en-US" sz="3200" dirty="0">
                <a:latin typeface="BIZ UDゴシック" panose="020B0400000000000000" pitchFamily="49" charset="-128"/>
                <a:ea typeface="BIZ UDゴシック" panose="020B0400000000000000" pitchFamily="49" charset="-128"/>
              </a:rPr>
              <a:t>関係の基礎は相手の動作に反応する自分の身体</a:t>
            </a:r>
          </a:p>
        </p:txBody>
      </p:sp>
      <p:sp>
        <p:nvSpPr>
          <p:cNvPr id="8" name="テキスト ボックス 7">
            <a:extLst>
              <a:ext uri="{FF2B5EF4-FFF2-40B4-BE49-F238E27FC236}">
                <a16:creationId xmlns:a16="http://schemas.microsoft.com/office/drawing/2014/main" id="{1F895509-13A9-41B2-9D52-C44FC24897DC}"/>
              </a:ext>
            </a:extLst>
          </p:cNvPr>
          <p:cNvSpPr txBox="1"/>
          <p:nvPr/>
        </p:nvSpPr>
        <p:spPr>
          <a:xfrm>
            <a:off x="2135560" y="750558"/>
            <a:ext cx="7920880" cy="769441"/>
          </a:xfrm>
          <a:prstGeom prst="rect">
            <a:avLst/>
          </a:prstGeom>
          <a:noFill/>
        </p:spPr>
        <p:txBody>
          <a:bodyPr wrap="square">
            <a:spAutoFit/>
          </a:bodyPr>
          <a:lstStyle/>
          <a:p>
            <a:pPr algn="ctr"/>
            <a:r>
              <a:rPr kumimoji="1" lang="ja-JP" altLang="en-US" sz="4400" dirty="0">
                <a:latin typeface="BIZ UDゴシック" panose="020B0400000000000000" pitchFamily="49" charset="-128"/>
                <a:ea typeface="BIZ UDゴシック" panose="020B0400000000000000" pitchFamily="49" charset="-128"/>
                <a:cs typeface="メイリオ" panose="020B0604030504040204" pitchFamily="50" charset="-128"/>
              </a:rPr>
              <a:t>傾聴の前提（関係の基礎）</a:t>
            </a:r>
            <a:endParaRPr lang="ja-JP" altLang="en-US" sz="4400" dirty="0"/>
          </a:p>
        </p:txBody>
      </p:sp>
      <p:sp>
        <p:nvSpPr>
          <p:cNvPr id="2" name="スライド番号プレースホルダー 1">
            <a:extLst>
              <a:ext uri="{FF2B5EF4-FFF2-40B4-BE49-F238E27FC236}">
                <a16:creationId xmlns:a16="http://schemas.microsoft.com/office/drawing/2014/main" id="{7C98025B-E4A2-4BD1-8EA1-6BDDD18BE77C}"/>
              </a:ext>
            </a:extLst>
          </p:cNvPr>
          <p:cNvSpPr>
            <a:spLocks noGrp="1"/>
          </p:cNvSpPr>
          <p:nvPr>
            <p:ph type="sldNum" sz="quarter" idx="12"/>
          </p:nvPr>
        </p:nvSpPr>
        <p:spPr/>
        <p:txBody>
          <a:bodyPr/>
          <a:lstStyle/>
          <a:p>
            <a:fld id="{A72C43C9-C29A-4086-B3B4-1F599B556F9C}" type="slidenum">
              <a:rPr kumimoji="1" lang="ja-JP" altLang="en-US" smtClean="0"/>
              <a:t>70</a:t>
            </a:fld>
            <a:endParaRPr kumimoji="1" lang="ja-JP" altLang="en-US"/>
          </a:p>
        </p:txBody>
      </p:sp>
    </p:spTree>
    <p:extLst>
      <p:ext uri="{BB962C8B-B14F-4D97-AF65-F5344CB8AC3E}">
        <p14:creationId xmlns:p14="http://schemas.microsoft.com/office/powerpoint/2010/main" val="2537739192"/>
      </p:ext>
    </p:extLst>
  </p:cSld>
  <p:clrMapOvr>
    <a:masterClrMapping/>
  </p:clrMapOvr>
  <p:transition spd="slow">
    <p:split orient="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55440" y="1764104"/>
            <a:ext cx="10297143" cy="1897044"/>
            <a:chOff x="1055440" y="3951046"/>
            <a:chExt cx="10297143" cy="1494178"/>
          </a:xfrm>
        </p:grpSpPr>
        <p:sp>
          <p:nvSpPr>
            <p:cNvPr id="5" name="テキスト ボックス 4"/>
            <p:cNvSpPr txBox="1"/>
            <p:nvPr/>
          </p:nvSpPr>
          <p:spPr>
            <a:xfrm>
              <a:off x="1055440" y="3951046"/>
              <a:ext cx="10297143" cy="460589"/>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ja-JP" altLang="en-US" sz="3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②まなざし（相互志向性）</a:t>
              </a:r>
            </a:p>
          </p:txBody>
        </p:sp>
        <p:sp>
          <p:nvSpPr>
            <p:cNvPr id="6" name="Rectangle 3"/>
            <p:cNvSpPr>
              <a:spLocks noChangeArrowheads="1"/>
            </p:cNvSpPr>
            <p:nvPr/>
          </p:nvSpPr>
          <p:spPr bwMode="auto">
            <a:xfrm>
              <a:off x="1055440" y="4437112"/>
              <a:ext cx="10297143" cy="1008112"/>
            </a:xfrm>
            <a:prstGeom prst="rect">
              <a:avLst/>
            </a:prstGeom>
            <a:solidFill>
              <a:schemeClr val="bg1"/>
            </a:solidFill>
            <a:ln w="9525">
              <a:noFill/>
              <a:miter lim="800000"/>
              <a:headEnd/>
              <a:tailEnd/>
            </a:ln>
            <a:effectLst>
              <a:outerShdw dist="107763" dir="2700000" algn="ctr" rotWithShape="0">
                <a:srgbClr val="808080">
                  <a:alpha val="50000"/>
                </a:srgbClr>
              </a:outerShdw>
            </a:effectLst>
          </p:spPr>
          <p:txBody>
            <a:bodyPr vert="horz" wrap="square" lIns="74295" tIns="8890" rIns="74295" bIns="8890" numCol="1" anchor="ctr" anchorCtr="0" compatLnSpc="1">
              <a:prstTxWarp prst="textNoShape">
                <a:avLst/>
              </a:prstTxWarp>
            </a:bodyPr>
            <a:lstStyle/>
            <a:p>
              <a:pPr fontAlgn="base">
                <a:spcBef>
                  <a:spcPct val="0"/>
                </a:spcBef>
                <a:spcAft>
                  <a:spcPct val="0"/>
                </a:spcAft>
              </a:pPr>
              <a:r>
                <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見ること（主体）＝見られること（別の主体が自分に対峙していること）主体であると同時に客体でもある</a:t>
              </a:r>
            </a:p>
          </p:txBody>
        </p:sp>
      </p:grpSp>
      <p:sp>
        <p:nvSpPr>
          <p:cNvPr id="7" name="テキスト ボックス 6"/>
          <p:cNvSpPr txBox="1"/>
          <p:nvPr/>
        </p:nvSpPr>
        <p:spPr>
          <a:xfrm>
            <a:off x="1271463" y="4581128"/>
            <a:ext cx="9865095" cy="646331"/>
          </a:xfrm>
          <a:prstGeom prst="rect">
            <a:avLst/>
          </a:prstGeom>
          <a:noFill/>
        </p:spPr>
        <p:txBody>
          <a:bodyPr wrap="square" rtlCol="0">
            <a:spAutoFit/>
          </a:bodyPr>
          <a:lstStyle/>
          <a:p>
            <a:r>
              <a:rPr kumimoji="1" lang="ja-JP" altLang="en-US" sz="3600" dirty="0">
                <a:latin typeface="BIZ UDゴシック" panose="020B0400000000000000" pitchFamily="49" charset="-128"/>
                <a:ea typeface="BIZ UDゴシック" panose="020B0400000000000000" pitchFamily="49" charset="-128"/>
              </a:rPr>
              <a:t>視線が向きと志向を表す・主体として対峙する</a:t>
            </a:r>
          </a:p>
        </p:txBody>
      </p:sp>
      <p:sp>
        <p:nvSpPr>
          <p:cNvPr id="2" name="スライド番号プレースホルダー 1">
            <a:extLst>
              <a:ext uri="{FF2B5EF4-FFF2-40B4-BE49-F238E27FC236}">
                <a16:creationId xmlns:a16="http://schemas.microsoft.com/office/drawing/2014/main" id="{1151D1BD-42B6-44F9-968D-E3B4E85D47DB}"/>
              </a:ext>
            </a:extLst>
          </p:cNvPr>
          <p:cNvSpPr>
            <a:spLocks noGrp="1"/>
          </p:cNvSpPr>
          <p:nvPr>
            <p:ph type="sldNum" sz="quarter" idx="12"/>
          </p:nvPr>
        </p:nvSpPr>
        <p:spPr/>
        <p:txBody>
          <a:bodyPr/>
          <a:lstStyle/>
          <a:p>
            <a:fld id="{A72C43C9-C29A-4086-B3B4-1F599B556F9C}" type="slidenum">
              <a:rPr kumimoji="1" lang="ja-JP" altLang="en-US" smtClean="0"/>
              <a:t>71</a:t>
            </a:fld>
            <a:endParaRPr kumimoji="1" lang="ja-JP" altLang="en-US"/>
          </a:p>
        </p:txBody>
      </p:sp>
    </p:spTree>
    <p:extLst>
      <p:ext uri="{BB962C8B-B14F-4D97-AF65-F5344CB8AC3E}">
        <p14:creationId xmlns:p14="http://schemas.microsoft.com/office/powerpoint/2010/main" val="3393594426"/>
      </p:ext>
    </p:extLst>
  </p:cSld>
  <p:clrMapOvr>
    <a:masterClrMapping/>
  </p:clrMapOvr>
  <p:transition spd="slow">
    <p:split orient="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947174" y="1282352"/>
            <a:ext cx="10297651" cy="2301473"/>
            <a:chOff x="1054933" y="1902002"/>
            <a:chExt cx="10297651" cy="1886454"/>
          </a:xfrm>
        </p:grpSpPr>
        <p:sp>
          <p:nvSpPr>
            <p:cNvPr id="5" name="テキスト ボックス 4"/>
            <p:cNvSpPr txBox="1"/>
            <p:nvPr/>
          </p:nvSpPr>
          <p:spPr>
            <a:xfrm>
              <a:off x="1055440" y="1902002"/>
              <a:ext cx="10297144" cy="619672"/>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ja-JP" altLang="en-US" sz="3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③表情（相互意味性）</a:t>
              </a:r>
            </a:p>
          </p:txBody>
        </p:sp>
        <p:sp>
          <p:nvSpPr>
            <p:cNvPr id="6" name="Rectangle 4"/>
            <p:cNvSpPr>
              <a:spLocks noChangeArrowheads="1"/>
            </p:cNvSpPr>
            <p:nvPr/>
          </p:nvSpPr>
          <p:spPr bwMode="auto">
            <a:xfrm>
              <a:off x="1054933" y="2511476"/>
              <a:ext cx="10297650" cy="1276980"/>
            </a:xfrm>
            <a:prstGeom prst="rect">
              <a:avLst/>
            </a:prstGeom>
            <a:solidFill>
              <a:schemeClr val="bg1"/>
            </a:solidFill>
            <a:ln w="9525">
              <a:noFill/>
              <a:miter lim="800000"/>
              <a:headEnd/>
              <a:tailEnd/>
            </a:ln>
            <a:effectLst>
              <a:outerShdw dist="107763" dir="2700000" algn="ctr" rotWithShape="0">
                <a:srgbClr val="808080">
                  <a:alpha val="50000"/>
                </a:srgbClr>
              </a:outerShdw>
            </a:effectLst>
          </p:spPr>
          <p:txBody>
            <a:bodyPr vert="horz" wrap="square" lIns="74295" tIns="8890" rIns="74295" bIns="8890" numCol="1" anchor="ctr" anchorCtr="0" compatLnSpc="1">
              <a:prstTxWarp prst="textNoShape">
                <a:avLst/>
              </a:prstTxWarp>
            </a:bodyPr>
            <a:lstStyle/>
            <a:p>
              <a:pPr marL="0" lvl="1" fontAlgn="base">
                <a:spcBef>
                  <a:spcPct val="0"/>
                </a:spcBef>
                <a:spcAft>
                  <a:spcPct val="0"/>
                </a:spcAft>
              </a:pPr>
              <a:r>
                <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                                                        </a:t>
              </a:r>
            </a:p>
            <a:p>
              <a:pPr fontAlgn="base">
                <a:spcBef>
                  <a:spcPct val="0"/>
                </a:spcBef>
                <a:spcAft>
                  <a:spcPct val="0"/>
                </a:spcAft>
              </a:pPr>
              <a:r>
                <a:rPr lang="ja-JP" altLang="en-US" sz="28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泣く、笑う、怒る、悲しむ、それらの表情をみただけで理解し、自分も同じような感情を持ってしまう</a:t>
              </a:r>
            </a:p>
            <a:p>
              <a:pPr fontAlgn="base">
                <a:spcBef>
                  <a:spcPct val="0"/>
                </a:spcBef>
                <a:spcAft>
                  <a:spcPct val="0"/>
                </a:spcAft>
              </a:pPr>
              <a:endPar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endParaRPr>
            </a:p>
          </p:txBody>
        </p:sp>
      </p:grpSp>
      <p:sp>
        <p:nvSpPr>
          <p:cNvPr id="10" name="テキスト ボックス 9"/>
          <p:cNvSpPr txBox="1"/>
          <p:nvPr/>
        </p:nvSpPr>
        <p:spPr>
          <a:xfrm>
            <a:off x="1397604" y="4437112"/>
            <a:ext cx="9396791" cy="646331"/>
          </a:xfrm>
          <a:prstGeom prst="rect">
            <a:avLst/>
          </a:prstGeom>
          <a:noFill/>
        </p:spPr>
        <p:txBody>
          <a:bodyPr wrap="square" rtlCol="0">
            <a:spAutoFit/>
          </a:bodyPr>
          <a:lstStyle/>
          <a:p>
            <a:r>
              <a:rPr kumimoji="1" lang="ja-JP" altLang="en-US" sz="3600" dirty="0">
                <a:latin typeface="BIZ UDゴシック" panose="020B0400000000000000" pitchFamily="49" charset="-128"/>
                <a:ea typeface="BIZ UDゴシック" panose="020B0400000000000000" pitchFamily="49" charset="-128"/>
              </a:rPr>
              <a:t>表情の交換が相互の意味（気持ち等）を表す</a:t>
            </a:r>
          </a:p>
        </p:txBody>
      </p:sp>
      <p:sp>
        <p:nvSpPr>
          <p:cNvPr id="3" name="スライド番号プレースホルダー 2">
            <a:extLst>
              <a:ext uri="{FF2B5EF4-FFF2-40B4-BE49-F238E27FC236}">
                <a16:creationId xmlns:a16="http://schemas.microsoft.com/office/drawing/2014/main" id="{D718AA37-71DC-43EB-B958-6CC03675A314}"/>
              </a:ext>
            </a:extLst>
          </p:cNvPr>
          <p:cNvSpPr>
            <a:spLocks noGrp="1"/>
          </p:cNvSpPr>
          <p:nvPr>
            <p:ph type="sldNum" sz="quarter" idx="12"/>
          </p:nvPr>
        </p:nvSpPr>
        <p:spPr/>
        <p:txBody>
          <a:bodyPr/>
          <a:lstStyle/>
          <a:p>
            <a:fld id="{A72C43C9-C29A-4086-B3B4-1F599B556F9C}" type="slidenum">
              <a:rPr kumimoji="1" lang="ja-JP" altLang="en-US" smtClean="0"/>
              <a:t>72</a:t>
            </a:fld>
            <a:endParaRPr kumimoji="1" lang="ja-JP" altLang="en-US"/>
          </a:p>
        </p:txBody>
      </p:sp>
    </p:spTree>
    <p:extLst>
      <p:ext uri="{BB962C8B-B14F-4D97-AF65-F5344CB8AC3E}">
        <p14:creationId xmlns:p14="http://schemas.microsoft.com/office/powerpoint/2010/main" val="3419479343"/>
      </p:ext>
    </p:extLst>
  </p:cSld>
  <p:clrMapOvr>
    <a:masterClrMapping/>
  </p:clrMapOvr>
  <p:transition spd="slow">
    <p:split orient="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55440" y="1052736"/>
            <a:ext cx="10297650" cy="2952328"/>
            <a:chOff x="1055440" y="3909696"/>
            <a:chExt cx="10297650" cy="2683934"/>
          </a:xfrm>
        </p:grpSpPr>
        <p:sp>
          <p:nvSpPr>
            <p:cNvPr id="5" name="テキスト ボックス 4"/>
            <p:cNvSpPr txBox="1"/>
            <p:nvPr/>
          </p:nvSpPr>
          <p:spPr>
            <a:xfrm>
              <a:off x="1055946" y="3909696"/>
              <a:ext cx="10297144" cy="531614"/>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ja-JP" altLang="en-US" sz="3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④言葉（相互対話性）</a:t>
              </a:r>
            </a:p>
          </p:txBody>
        </p:sp>
        <p:sp>
          <p:nvSpPr>
            <p:cNvPr id="6" name="Rectangle 4"/>
            <p:cNvSpPr>
              <a:spLocks noChangeArrowheads="1"/>
            </p:cNvSpPr>
            <p:nvPr/>
          </p:nvSpPr>
          <p:spPr bwMode="auto">
            <a:xfrm>
              <a:off x="1055440" y="4437112"/>
              <a:ext cx="10297144" cy="2156518"/>
            </a:xfrm>
            <a:prstGeom prst="rect">
              <a:avLst/>
            </a:prstGeom>
            <a:solidFill>
              <a:schemeClr val="bg1"/>
            </a:solidFill>
            <a:ln w="9525">
              <a:noFill/>
              <a:miter lim="800000"/>
              <a:headEnd/>
              <a:tailEnd/>
            </a:ln>
            <a:effectLst>
              <a:outerShdw dist="107763" dir="2700000" algn="ctr" rotWithShape="0">
                <a:srgbClr val="808080">
                  <a:alpha val="50000"/>
                </a:srgbClr>
              </a:outerShdw>
            </a:effectLst>
          </p:spPr>
          <p:txBody>
            <a:bodyPr vert="horz" wrap="square" lIns="74295" tIns="8890" rIns="74295" bIns="8890" numCol="1" anchor="ctr" anchorCtr="0" compatLnSpc="1">
              <a:prstTxWarp prst="textNoShape">
                <a:avLst/>
              </a:prstTxWarp>
            </a:bodyPr>
            <a:lstStyle/>
            <a:p>
              <a:pPr marL="0" lvl="1" fontAlgn="base">
                <a:spcBef>
                  <a:spcPct val="0"/>
                </a:spcBef>
                <a:spcAft>
                  <a:spcPct val="0"/>
                </a:spcAft>
              </a:pPr>
              <a:r>
                <a:rPr lang="ja-JP" altLang="en-US" sz="2400" b="1" dirty="0">
                  <a:solidFill>
                    <a:srgbClr val="002060"/>
                  </a:solidFill>
                  <a:latin typeface="BIZ UDゴシック" panose="020B0400000000000000" pitchFamily="49" charset="-128"/>
                  <a:ea typeface="BIZ UDゴシック" panose="020B0400000000000000" pitchFamily="49" charset="-128"/>
                  <a:cs typeface="ＭＳ Ｐゴシック" pitchFamily="50" charset="-128"/>
                </a:rPr>
                <a:t>                                                        </a:t>
              </a:r>
            </a:p>
            <a:p>
              <a:pPr marL="0" lvl="1" fontAlgn="base">
                <a:spcBef>
                  <a:spcPct val="0"/>
                </a:spcBef>
                <a:spcAft>
                  <a:spcPct val="0"/>
                </a:spcAft>
              </a:pPr>
              <a:r>
                <a:rPr lang="ja-JP" altLang="en-US" sz="28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互いに志向をやりとりし、意味をやりとりするだけでなく、その頂点として人間は言葉という他者との交通（チャンネル）を生みだしました。人はお互いに何事かについて語り合い、お互いのことを語り合い、しかもそれが通じ合うことに喜びを持つ存在である。</a:t>
              </a:r>
            </a:p>
            <a:p>
              <a:pPr fontAlgn="base">
                <a:spcBef>
                  <a:spcPct val="0"/>
                </a:spcBef>
                <a:spcAft>
                  <a:spcPct val="0"/>
                </a:spcAft>
              </a:pPr>
              <a:endParaRPr lang="ja-JP" altLang="en-US" sz="2400" b="1" dirty="0">
                <a:solidFill>
                  <a:srgbClr val="002060"/>
                </a:solidFill>
                <a:latin typeface="BIZ UDゴシック" panose="020B0400000000000000" pitchFamily="49" charset="-128"/>
                <a:ea typeface="BIZ UDゴシック" panose="020B0400000000000000" pitchFamily="49" charset="-128"/>
                <a:cs typeface="ＭＳ Ｐゴシック" pitchFamily="50" charset="-128"/>
              </a:endParaRPr>
            </a:p>
          </p:txBody>
        </p:sp>
      </p:grpSp>
      <p:sp>
        <p:nvSpPr>
          <p:cNvPr id="7" name="テキスト ボックス 6"/>
          <p:cNvSpPr txBox="1"/>
          <p:nvPr/>
        </p:nvSpPr>
        <p:spPr>
          <a:xfrm>
            <a:off x="1523492" y="4826734"/>
            <a:ext cx="9361039" cy="707886"/>
          </a:xfrm>
          <a:prstGeom prst="rect">
            <a:avLst/>
          </a:prstGeom>
          <a:noFill/>
        </p:spPr>
        <p:txBody>
          <a:bodyPr wrap="square" rtlCol="0">
            <a:spAutoFit/>
          </a:bodyPr>
          <a:lstStyle/>
          <a:p>
            <a:pPr algn="ctr"/>
            <a:r>
              <a:rPr kumimoji="1" lang="ja-JP" altLang="en-US" sz="4000" dirty="0">
                <a:latin typeface="BIZ UDゴシック" panose="020B0400000000000000" pitchFamily="49" charset="-128"/>
                <a:ea typeface="BIZ UDゴシック" panose="020B0400000000000000" pitchFamily="49" charset="-128"/>
              </a:rPr>
              <a:t>言葉は身体の相互性を基礎にしている</a:t>
            </a:r>
          </a:p>
        </p:txBody>
      </p:sp>
      <p:sp>
        <p:nvSpPr>
          <p:cNvPr id="2" name="スライド番号プレースホルダー 1">
            <a:extLst>
              <a:ext uri="{FF2B5EF4-FFF2-40B4-BE49-F238E27FC236}">
                <a16:creationId xmlns:a16="http://schemas.microsoft.com/office/drawing/2014/main" id="{3EEF391A-C95F-43DD-B337-22B307939614}"/>
              </a:ext>
            </a:extLst>
          </p:cNvPr>
          <p:cNvSpPr>
            <a:spLocks noGrp="1"/>
          </p:cNvSpPr>
          <p:nvPr>
            <p:ph type="sldNum" sz="quarter" idx="12"/>
          </p:nvPr>
        </p:nvSpPr>
        <p:spPr/>
        <p:txBody>
          <a:bodyPr/>
          <a:lstStyle/>
          <a:p>
            <a:fld id="{A72C43C9-C29A-4086-B3B4-1F599B556F9C}" type="slidenum">
              <a:rPr kumimoji="1" lang="ja-JP" altLang="en-US" smtClean="0"/>
              <a:t>73</a:t>
            </a:fld>
            <a:endParaRPr kumimoji="1" lang="ja-JP" altLang="en-US"/>
          </a:p>
        </p:txBody>
      </p:sp>
    </p:spTree>
    <p:extLst>
      <p:ext uri="{BB962C8B-B14F-4D97-AF65-F5344CB8AC3E}">
        <p14:creationId xmlns:p14="http://schemas.microsoft.com/office/powerpoint/2010/main" val="319917636"/>
      </p:ext>
    </p:extLst>
  </p:cSld>
  <p:clrMapOvr>
    <a:masterClrMapping/>
  </p:clrMapOvr>
  <p:transition spd="slow">
    <p:split orient="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CF3D543-FE73-4F86-BD3A-B148741E3713}"/>
              </a:ext>
            </a:extLst>
          </p:cNvPr>
          <p:cNvGrpSpPr/>
          <p:nvPr/>
        </p:nvGrpSpPr>
        <p:grpSpPr>
          <a:xfrm>
            <a:off x="1343472" y="3468274"/>
            <a:ext cx="9865096" cy="1400886"/>
            <a:chOff x="1343472" y="3468274"/>
            <a:chExt cx="9865096" cy="1400886"/>
          </a:xfrm>
        </p:grpSpPr>
        <p:sp>
          <p:nvSpPr>
            <p:cNvPr id="4" name="正方形/長方形 3"/>
            <p:cNvSpPr/>
            <p:nvPr/>
          </p:nvSpPr>
          <p:spPr>
            <a:xfrm>
              <a:off x="1343472" y="3468274"/>
              <a:ext cx="9865096" cy="14008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dirty="0">
                  <a:solidFill>
                    <a:schemeClr val="tx1"/>
                  </a:solidFill>
                  <a:latin typeface="BIZ UDゴシック" panose="020B0400000000000000" pitchFamily="49" charset="-128"/>
                  <a:ea typeface="BIZ UDゴシック" panose="020B0400000000000000" pitchFamily="49" charset="-128"/>
                  <a:cs typeface="メイリオ" pitchFamily="50" charset="-128"/>
                </a:rPr>
                <a:t>　傾聴を使ったＳＶの技術</a:t>
              </a:r>
            </a:p>
          </p:txBody>
        </p:sp>
        <p:sp>
          <p:nvSpPr>
            <p:cNvPr id="5" name="正方形/長方形 4"/>
            <p:cNvSpPr/>
            <p:nvPr/>
          </p:nvSpPr>
          <p:spPr>
            <a:xfrm>
              <a:off x="1343472" y="3468274"/>
              <a:ext cx="648072" cy="1400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F71109C9-2424-49BD-882C-65B698E34243}"/>
              </a:ext>
            </a:extLst>
          </p:cNvPr>
          <p:cNvSpPr>
            <a:spLocks noGrp="1"/>
          </p:cNvSpPr>
          <p:nvPr>
            <p:ph type="sldNum" sz="quarter" idx="12"/>
          </p:nvPr>
        </p:nvSpPr>
        <p:spPr/>
        <p:txBody>
          <a:bodyPr/>
          <a:lstStyle/>
          <a:p>
            <a:fld id="{A72C43C9-C29A-4086-B3B4-1F599B556F9C}" type="slidenum">
              <a:rPr kumimoji="1" lang="ja-JP" altLang="en-US" smtClean="0"/>
              <a:t>74</a:t>
            </a:fld>
            <a:endParaRPr kumimoji="1" lang="ja-JP" altLang="en-US"/>
          </a:p>
        </p:txBody>
      </p:sp>
    </p:spTree>
    <p:extLst>
      <p:ext uri="{BB962C8B-B14F-4D97-AF65-F5344CB8AC3E}">
        <p14:creationId xmlns:p14="http://schemas.microsoft.com/office/powerpoint/2010/main" val="3369893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234915" y="404664"/>
            <a:ext cx="9145451" cy="1296144"/>
          </a:xfrm>
        </p:spPr>
        <p:txBody>
          <a:bodyPr>
            <a:noAutofit/>
          </a:bodyPr>
          <a:lstStyle/>
          <a:p>
            <a:pPr algn="l"/>
            <a:r>
              <a:rPr lang="ja-JP" altLang="ja-JP" dirty="0">
                <a:latin typeface="BIZ UDゴシック" panose="020B0400000000000000" pitchFamily="49" charset="-128"/>
                <a:ea typeface="BIZ UDゴシック" panose="020B0400000000000000" pitchFamily="49" charset="-128"/>
                <a:cs typeface="メイリオ" pitchFamily="50" charset="-128"/>
              </a:rPr>
              <a:t>支援技術としての傾聴</a:t>
            </a:r>
            <a:br>
              <a:rPr lang="ja-JP" altLang="en-US" sz="3600" dirty="0">
                <a:latin typeface="BIZ UDゴシック" panose="020B0400000000000000" pitchFamily="49" charset="-128"/>
                <a:ea typeface="BIZ UDゴシック" panose="020B0400000000000000" pitchFamily="49" charset="-128"/>
                <a:cs typeface="メイリオ" pitchFamily="50" charset="-128"/>
              </a:rPr>
            </a:br>
            <a:r>
              <a:rPr lang="ja-JP" altLang="en-US" sz="2800" dirty="0">
                <a:latin typeface="BIZ UDゴシック" panose="020B0400000000000000" pitchFamily="49" charset="-128"/>
                <a:ea typeface="BIZ UDゴシック" panose="020B0400000000000000" pitchFamily="49" charset="-128"/>
                <a:cs typeface="メイリオ" pitchFamily="50" charset="-128"/>
              </a:rPr>
              <a:t>　　　　　　　　　　（スーパービジョンの技術）</a:t>
            </a:r>
          </a:p>
        </p:txBody>
      </p:sp>
      <p:sp>
        <p:nvSpPr>
          <p:cNvPr id="3" name="角丸四角形 2"/>
          <p:cNvSpPr/>
          <p:nvPr/>
        </p:nvSpPr>
        <p:spPr>
          <a:xfrm>
            <a:off x="2063987" y="2121568"/>
            <a:ext cx="8280920" cy="1487057"/>
          </a:xfrm>
          <a:prstGeom prst="roundRect">
            <a:avLst/>
          </a:prstGeom>
          <a:no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傾聴とは利用者や職員等の</a:t>
            </a:r>
          </a:p>
          <a:p>
            <a:pPr algn="ctr"/>
            <a:r>
              <a:rPr lang="ja-JP" altLang="en-US" sz="3200" b="1" dirty="0">
                <a:solidFill>
                  <a:schemeClr val="tx1"/>
                </a:solidFill>
                <a:latin typeface="BIZ UDゴシック" panose="020B0400000000000000" pitchFamily="49" charset="-128"/>
                <a:ea typeface="BIZ UDゴシック" panose="020B0400000000000000" pitchFamily="49" charset="-128"/>
                <a:cs typeface="メイリオ" pitchFamily="50" charset="-128"/>
              </a:rPr>
              <a:t>関係を形成する技術ではなかったの？</a:t>
            </a:r>
          </a:p>
        </p:txBody>
      </p:sp>
      <p:sp>
        <p:nvSpPr>
          <p:cNvPr id="2" name="下矢印 1"/>
          <p:cNvSpPr/>
          <p:nvPr/>
        </p:nvSpPr>
        <p:spPr>
          <a:xfrm>
            <a:off x="4367808" y="3814699"/>
            <a:ext cx="3168787" cy="769441"/>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
        <p:nvSpPr>
          <p:cNvPr id="4" name="正方形/長方形 3"/>
          <p:cNvSpPr/>
          <p:nvPr/>
        </p:nvSpPr>
        <p:spPr>
          <a:xfrm>
            <a:off x="2280011" y="4941168"/>
            <a:ext cx="8064896" cy="769441"/>
          </a:xfrm>
          <a:prstGeom prst="rect">
            <a:avLst/>
          </a:prstGeom>
        </p:spPr>
        <p:txBody>
          <a:bodyPr wrap="square" anchor="ctr">
            <a:spAutoFit/>
          </a:bodyPr>
          <a:lstStyle/>
          <a:p>
            <a:r>
              <a:rPr lang="ja-JP" altLang="ja-JP" sz="44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傾聴</a:t>
            </a:r>
            <a:r>
              <a:rPr lang="ja-JP" altLang="en-US" sz="44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がスーパービジョンなの？</a:t>
            </a:r>
            <a:endParaRPr lang="ja-JP" altLang="en-US" sz="4400" dirty="0">
              <a:effectLst>
                <a:outerShdw blurRad="38100" dist="38100" dir="2700000" algn="tl">
                  <a:srgbClr val="000000">
                    <a:alpha val="43137"/>
                  </a:srgbClr>
                </a:outerShdw>
              </a:effectLst>
            </a:endParaRPr>
          </a:p>
        </p:txBody>
      </p:sp>
      <p:sp>
        <p:nvSpPr>
          <p:cNvPr id="7" name="スライド番号プレースホルダー 6">
            <a:extLst>
              <a:ext uri="{FF2B5EF4-FFF2-40B4-BE49-F238E27FC236}">
                <a16:creationId xmlns:a16="http://schemas.microsoft.com/office/drawing/2014/main" id="{DC60CBE1-5D4F-423C-8B36-3F71E12BFD3E}"/>
              </a:ext>
            </a:extLst>
          </p:cNvPr>
          <p:cNvSpPr>
            <a:spLocks noGrp="1"/>
          </p:cNvSpPr>
          <p:nvPr>
            <p:ph type="sldNum" sz="quarter" idx="12"/>
          </p:nvPr>
        </p:nvSpPr>
        <p:spPr/>
        <p:txBody>
          <a:bodyPr/>
          <a:lstStyle/>
          <a:p>
            <a:fld id="{A72C43C9-C29A-4086-B3B4-1F599B556F9C}" type="slidenum">
              <a:rPr kumimoji="1" lang="ja-JP" altLang="en-US" smtClean="0"/>
              <a:t>75</a:t>
            </a:fld>
            <a:endParaRPr kumimoji="1" lang="ja-JP" altLang="en-US"/>
          </a:p>
        </p:txBody>
      </p:sp>
    </p:spTree>
    <p:extLst>
      <p:ext uri="{BB962C8B-B14F-4D97-AF65-F5344CB8AC3E}">
        <p14:creationId xmlns:p14="http://schemas.microsoft.com/office/powerpoint/2010/main" val="205666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思考の吹き出し: 雲形 7">
            <a:extLst>
              <a:ext uri="{FF2B5EF4-FFF2-40B4-BE49-F238E27FC236}">
                <a16:creationId xmlns:a16="http://schemas.microsoft.com/office/drawing/2014/main" id="{FCAC5EC9-4CBB-4973-B64E-C71FC7B891A0}"/>
              </a:ext>
            </a:extLst>
          </p:cNvPr>
          <p:cNvSpPr/>
          <p:nvPr/>
        </p:nvSpPr>
        <p:spPr>
          <a:xfrm>
            <a:off x="5591944" y="1951965"/>
            <a:ext cx="5127202" cy="3277233"/>
          </a:xfrm>
          <a:prstGeom prst="cloudCallout">
            <a:avLst>
              <a:gd name="adj1" fmla="val -57709"/>
              <a:gd name="adj2" fmla="val 14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1C04209A-034C-48D3-805F-12CE88923BA7}"/>
              </a:ext>
            </a:extLst>
          </p:cNvPr>
          <p:cNvSpPr>
            <a:spLocks noGrp="1"/>
          </p:cNvSpPr>
          <p:nvPr>
            <p:ph type="sldNum" sz="quarter" idx="12"/>
          </p:nvPr>
        </p:nvSpPr>
        <p:spPr/>
        <p:txBody>
          <a:bodyPr/>
          <a:lstStyle/>
          <a:p>
            <a:fld id="{A72C43C9-C29A-4086-B3B4-1F599B556F9C}" type="slidenum">
              <a:rPr kumimoji="1" lang="ja-JP" altLang="en-US" smtClean="0"/>
              <a:t>76</a:t>
            </a:fld>
            <a:endParaRPr kumimoji="1" lang="ja-JP" altLang="en-US"/>
          </a:p>
        </p:txBody>
      </p:sp>
      <p:pic>
        <p:nvPicPr>
          <p:cNvPr id="6" name="図 5">
            <a:extLst>
              <a:ext uri="{FF2B5EF4-FFF2-40B4-BE49-F238E27FC236}">
                <a16:creationId xmlns:a16="http://schemas.microsoft.com/office/drawing/2014/main" id="{3F0CE33C-1DD2-42BA-9926-DEB599A2A3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55640" y="2420888"/>
            <a:ext cx="2289622" cy="3136468"/>
          </a:xfrm>
          <a:prstGeom prst="rect">
            <a:avLst/>
          </a:prstGeom>
        </p:spPr>
      </p:pic>
      <p:sp>
        <p:nvSpPr>
          <p:cNvPr id="7" name="テキスト ボックス 6">
            <a:extLst>
              <a:ext uri="{FF2B5EF4-FFF2-40B4-BE49-F238E27FC236}">
                <a16:creationId xmlns:a16="http://schemas.microsoft.com/office/drawing/2014/main" id="{37720AA8-48A1-4586-B00B-DA6D6307426E}"/>
              </a:ext>
            </a:extLst>
          </p:cNvPr>
          <p:cNvSpPr txBox="1"/>
          <p:nvPr/>
        </p:nvSpPr>
        <p:spPr>
          <a:xfrm>
            <a:off x="6312024" y="2828835"/>
            <a:ext cx="3768942" cy="1569660"/>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困っている内容を傾聴し、話している本人が自分で困りごとを解決していくことを支援する技術</a:t>
            </a:r>
          </a:p>
        </p:txBody>
      </p:sp>
      <p:sp>
        <p:nvSpPr>
          <p:cNvPr id="9" name="テキスト ボックス 8">
            <a:extLst>
              <a:ext uri="{FF2B5EF4-FFF2-40B4-BE49-F238E27FC236}">
                <a16:creationId xmlns:a16="http://schemas.microsoft.com/office/drawing/2014/main" id="{3ABC588B-A6DF-42C7-9D70-3CE5C760D51B}"/>
              </a:ext>
            </a:extLst>
          </p:cNvPr>
          <p:cNvSpPr txBox="1"/>
          <p:nvPr/>
        </p:nvSpPr>
        <p:spPr>
          <a:xfrm>
            <a:off x="1919536" y="593412"/>
            <a:ext cx="8352928" cy="707886"/>
          </a:xfrm>
          <a:prstGeom prst="rect">
            <a:avLst/>
          </a:prstGeom>
          <a:noFill/>
        </p:spPr>
        <p:txBody>
          <a:bodyPr wrap="square" rtlCol="0">
            <a:spAutoFit/>
          </a:bodyPr>
          <a:lstStyle/>
          <a:p>
            <a:r>
              <a:rPr kumimoji="1" lang="ja-JP" altLang="en-US" sz="4000" dirty="0">
                <a:latin typeface="BIZ UDPゴシック" panose="020B0400000000000000" pitchFamily="50" charset="-128"/>
                <a:ea typeface="BIZ UDPゴシック" panose="020B0400000000000000" pitchFamily="50" charset="-128"/>
              </a:rPr>
              <a:t>傾聴を基本としたスーパービジョン</a:t>
            </a:r>
          </a:p>
        </p:txBody>
      </p:sp>
      <p:sp>
        <p:nvSpPr>
          <p:cNvPr id="2" name="テキスト ボックス 1">
            <a:extLst>
              <a:ext uri="{FF2B5EF4-FFF2-40B4-BE49-F238E27FC236}">
                <a16:creationId xmlns:a16="http://schemas.microsoft.com/office/drawing/2014/main" id="{5506C4EE-F166-543A-7C25-5A713966FA15}"/>
              </a:ext>
            </a:extLst>
          </p:cNvPr>
          <p:cNvSpPr txBox="1"/>
          <p:nvPr/>
        </p:nvSpPr>
        <p:spPr>
          <a:xfrm>
            <a:off x="1876215" y="5557356"/>
            <a:ext cx="4248472" cy="523220"/>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答えはその人の中にある</a:t>
            </a:r>
          </a:p>
        </p:txBody>
      </p:sp>
    </p:spTree>
    <p:extLst>
      <p:ext uri="{BB962C8B-B14F-4D97-AF65-F5344CB8AC3E}">
        <p14:creationId xmlns:p14="http://schemas.microsoft.com/office/powerpoint/2010/main" val="2202228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3" name="Picture 1" descr="DO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3" y="1988840"/>
            <a:ext cx="972617" cy="1537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0" y="1927285"/>
            <a:ext cx="1011661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4000" dirty="0">
                <a:latin typeface="BIZ UDゴシック" panose="020B0400000000000000" pitchFamily="49" charset="-128"/>
                <a:ea typeface="BIZ UDゴシック" panose="020B0400000000000000" pitchFamily="49" charset="-128"/>
                <a:cs typeface="メイリオ" pitchFamily="50" charset="-128"/>
              </a:rPr>
              <a:t>＜</a:t>
            </a:r>
            <a:r>
              <a:rPr lang="en-US" altLang="ja-JP" sz="4000" dirty="0">
                <a:latin typeface="BIZ UDゴシック" panose="020B0400000000000000" pitchFamily="49" charset="-128"/>
                <a:ea typeface="BIZ UDゴシック" panose="020B0400000000000000" pitchFamily="49" charset="-128"/>
                <a:cs typeface="メイリオ" pitchFamily="50" charset="-128"/>
              </a:rPr>
              <a:t>Step</a:t>
            </a:r>
            <a:r>
              <a:rPr lang="ja-JP" altLang="en-US" sz="4000" dirty="0">
                <a:latin typeface="BIZ UDゴシック" panose="020B0400000000000000" pitchFamily="49" charset="-128"/>
                <a:ea typeface="BIZ UDゴシック" panose="020B0400000000000000" pitchFamily="49" charset="-128"/>
                <a:cs typeface="メイリオ" pitchFamily="50" charset="-128"/>
              </a:rPr>
              <a:t>１＞</a:t>
            </a:r>
          </a:p>
          <a:p>
            <a:pPr fontAlgn="base">
              <a:spcBef>
                <a:spcPct val="0"/>
              </a:spcBef>
              <a:spcAft>
                <a:spcPct val="0"/>
              </a:spcAft>
            </a:pPr>
            <a:r>
              <a:rPr lang="ja-JP" altLang="en-US" sz="4000" u="sng" dirty="0">
                <a:latin typeface="BIZ UDゴシック" panose="020B0400000000000000" pitchFamily="49" charset="-128"/>
                <a:ea typeface="BIZ UDゴシック" panose="020B0400000000000000" pitchFamily="49" charset="-128"/>
                <a:cs typeface="メイリオ" pitchFamily="50" charset="-128"/>
              </a:rPr>
              <a:t>相手の傍らで、心を開き、意識を集中する</a:t>
            </a:r>
            <a:endParaRPr lang="ja-JP" altLang="en-US" sz="4000" dirty="0">
              <a:latin typeface="BIZ UDゴシック" panose="020B0400000000000000" pitchFamily="49" charset="-128"/>
              <a:ea typeface="BIZ UDゴシック" panose="020B0400000000000000" pitchFamily="49" charset="-128"/>
              <a:cs typeface="ＭＳ Ｐゴシック" pitchFamily="50" charset="-128"/>
            </a:endParaRPr>
          </a:p>
        </p:txBody>
      </p:sp>
      <p:sp>
        <p:nvSpPr>
          <p:cNvPr id="6"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9"/>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タイトル 1"/>
          <p:cNvSpPr>
            <a:spLocks noGrp="1"/>
          </p:cNvSpPr>
          <p:nvPr>
            <p:ph type="title"/>
          </p:nvPr>
        </p:nvSpPr>
        <p:spPr>
          <a:xfrm>
            <a:off x="1708732" y="228600"/>
            <a:ext cx="5112568" cy="1143000"/>
          </a:xfrm>
        </p:spPr>
        <p:txBody>
          <a:bodyPr>
            <a:normAutofit/>
          </a:bodyPr>
          <a:lstStyle/>
          <a:p>
            <a:pPr algn="l"/>
            <a:r>
              <a:rPr kumimoji="1" lang="ja-JP" altLang="en-US" sz="5400" dirty="0">
                <a:latin typeface="BIZ UDゴシック" panose="020B0400000000000000" pitchFamily="49" charset="-128"/>
                <a:ea typeface="BIZ UDゴシック" panose="020B0400000000000000" pitchFamily="49" charset="-128"/>
                <a:cs typeface="メイリオ" pitchFamily="50" charset="-128"/>
              </a:rPr>
              <a:t>傾聴の技術</a:t>
            </a:r>
          </a:p>
        </p:txBody>
      </p:sp>
      <p:sp>
        <p:nvSpPr>
          <p:cNvPr id="21" name="Rectangle 7"/>
          <p:cNvSpPr>
            <a:spLocks noChangeArrowheads="1"/>
          </p:cNvSpPr>
          <p:nvPr/>
        </p:nvSpPr>
        <p:spPr bwMode="auto">
          <a:xfrm>
            <a:off x="1012575" y="3825145"/>
            <a:ext cx="10477164" cy="1537363"/>
          </a:xfrm>
          <a:prstGeom prst="rect">
            <a:avLst/>
          </a:prstGeom>
          <a:noFill/>
          <a:ln w="9525">
            <a:solidFill>
              <a:srgbClr val="000000"/>
            </a:solid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2800"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技術：相手のそばで意識を集中し、話を聞く姿勢が支援である</a:t>
            </a:r>
          </a:p>
          <a:p>
            <a:pPr algn="just" fontAlgn="base">
              <a:spcBef>
                <a:spcPct val="0"/>
              </a:spcBef>
              <a:spcAft>
                <a:spcPct val="0"/>
              </a:spcAft>
            </a:pPr>
            <a:r>
              <a:rPr lang="en-US" altLang="ja-JP" sz="2800"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2800" dirty="0">
                <a:latin typeface="BIZ UDゴシック" panose="020B0400000000000000" pitchFamily="49" charset="-128"/>
                <a:ea typeface="BIZ UDゴシック" panose="020B0400000000000000" pitchFamily="49" charset="-128"/>
                <a:cs typeface="ＭＳ Ｐゴシック" pitchFamily="50" charset="-128"/>
              </a:rPr>
              <a:t>　沈黙に耐えきれず、意味のない話をしてしまう</a:t>
            </a:r>
          </a:p>
          <a:p>
            <a:pPr algn="just" fontAlgn="base">
              <a:spcBef>
                <a:spcPct val="0"/>
              </a:spcBef>
              <a:spcAft>
                <a:spcPct val="0"/>
              </a:spcAft>
            </a:pPr>
            <a:r>
              <a:rPr lang="ja-JP" altLang="en-US" sz="2800" dirty="0">
                <a:latin typeface="BIZ UDゴシック" panose="020B0400000000000000" pitchFamily="49" charset="-128"/>
                <a:ea typeface="BIZ UDゴシック" panose="020B0400000000000000" pitchFamily="49" charset="-128"/>
                <a:cs typeface="ＭＳ Ｐゴシック" pitchFamily="50" charset="-128"/>
              </a:rPr>
              <a:t>　（何故ダメなの？）</a:t>
            </a:r>
          </a:p>
          <a:p>
            <a:pPr fontAlgn="base">
              <a:spcBef>
                <a:spcPct val="0"/>
              </a:spcBef>
              <a:spcAft>
                <a:spcPct val="0"/>
              </a:spcAft>
            </a:pPr>
            <a:endParaRPr lang="ja-JP" altLang="en-US" sz="2800" dirty="0">
              <a:latin typeface="BIZ UDゴシック" panose="020B0400000000000000" pitchFamily="49" charset="-128"/>
              <a:ea typeface="BIZ UDゴシック" panose="020B0400000000000000" pitchFamily="49"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8B963511-B864-49E2-9886-65926B15B7DC}"/>
              </a:ext>
            </a:extLst>
          </p:cNvPr>
          <p:cNvSpPr>
            <a:spLocks noGrp="1"/>
          </p:cNvSpPr>
          <p:nvPr>
            <p:ph type="sldNum" sz="quarter" idx="12"/>
          </p:nvPr>
        </p:nvSpPr>
        <p:spPr/>
        <p:txBody>
          <a:bodyPr/>
          <a:lstStyle/>
          <a:p>
            <a:fld id="{A72C43C9-C29A-4086-B3B4-1F599B556F9C}" type="slidenum">
              <a:rPr kumimoji="1" lang="ja-JP" altLang="en-US" smtClean="0"/>
              <a:t>77</a:t>
            </a:fld>
            <a:endParaRPr kumimoji="1" lang="ja-JP" altLang="en-US"/>
          </a:p>
        </p:txBody>
      </p:sp>
    </p:spTree>
    <p:extLst>
      <p:ext uri="{BB962C8B-B14F-4D97-AF65-F5344CB8AC3E}">
        <p14:creationId xmlns:p14="http://schemas.microsoft.com/office/powerpoint/2010/main" val="347017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59DCA97-4F89-4D10-BEEB-50DD3F580FE1}"/>
              </a:ext>
            </a:extLst>
          </p:cNvPr>
          <p:cNvSpPr>
            <a:spLocks noChangeArrowheads="1"/>
          </p:cNvSpPr>
          <p:nvPr/>
        </p:nvSpPr>
        <p:spPr bwMode="auto">
          <a:xfrm>
            <a:off x="1261011" y="862660"/>
            <a:ext cx="1035358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4000" dirty="0">
                <a:latin typeface="BIZ UDゴシック" panose="020B0400000000000000" pitchFamily="49" charset="-128"/>
                <a:ea typeface="BIZ UDゴシック" panose="020B0400000000000000" pitchFamily="49" charset="-128"/>
                <a:cs typeface="メイリオ" pitchFamily="50" charset="-128"/>
              </a:rPr>
              <a:t>＜</a:t>
            </a:r>
            <a:r>
              <a:rPr lang="en-US" altLang="ja-JP" sz="4000" dirty="0">
                <a:latin typeface="BIZ UDゴシック" panose="020B0400000000000000" pitchFamily="49" charset="-128"/>
                <a:ea typeface="BIZ UDゴシック" panose="020B0400000000000000" pitchFamily="49" charset="-128"/>
                <a:cs typeface="メイリオ" pitchFamily="50" charset="-128"/>
              </a:rPr>
              <a:t>Step</a:t>
            </a:r>
            <a:r>
              <a:rPr lang="ja-JP" altLang="en-US" sz="4000" dirty="0">
                <a:latin typeface="BIZ UDゴシック" panose="020B0400000000000000" pitchFamily="49" charset="-128"/>
                <a:ea typeface="BIZ UDゴシック" panose="020B0400000000000000" pitchFamily="49" charset="-128"/>
                <a:cs typeface="メイリオ" pitchFamily="50" charset="-128"/>
              </a:rPr>
              <a:t>２＞</a:t>
            </a:r>
            <a:r>
              <a:rPr lang="ja-JP" altLang="en-US" sz="4000" u="sng" dirty="0">
                <a:latin typeface="BIZ UDゴシック" panose="020B0400000000000000" pitchFamily="49" charset="-128"/>
                <a:ea typeface="BIZ UDゴシック" panose="020B0400000000000000" pitchFamily="49" charset="-128"/>
                <a:cs typeface="メイリオ" pitchFamily="50" charset="-128"/>
              </a:rPr>
              <a:t>言葉を聞くのではなく、相手の気持ちに近づく</a:t>
            </a:r>
            <a:endParaRPr lang="ja-JP" altLang="en-US" sz="4000" dirty="0">
              <a:latin typeface="BIZ UDゴシック" panose="020B0400000000000000" pitchFamily="49" charset="-128"/>
              <a:ea typeface="BIZ UDゴシック" panose="020B0400000000000000" pitchFamily="49" charset="-128"/>
              <a:cs typeface="ＭＳ Ｐゴシック" pitchFamily="50" charset="-128"/>
            </a:endParaRPr>
          </a:p>
        </p:txBody>
      </p:sp>
      <p:sp>
        <p:nvSpPr>
          <p:cNvPr id="5" name="Rectangle 7">
            <a:extLst>
              <a:ext uri="{FF2B5EF4-FFF2-40B4-BE49-F238E27FC236}">
                <a16:creationId xmlns:a16="http://schemas.microsoft.com/office/drawing/2014/main" id="{2EFCEDC9-8114-4AE9-97BD-2F84BA34231D}"/>
              </a:ext>
            </a:extLst>
          </p:cNvPr>
          <p:cNvSpPr>
            <a:spLocks noChangeArrowheads="1"/>
          </p:cNvSpPr>
          <p:nvPr/>
        </p:nvSpPr>
        <p:spPr bwMode="auto">
          <a:xfrm>
            <a:off x="680136" y="3166968"/>
            <a:ext cx="11191768" cy="2773026"/>
          </a:xfrm>
          <a:prstGeom prst="rect">
            <a:avLst/>
          </a:prstGeom>
          <a:noFill/>
          <a:ln w="19050">
            <a:solidFill>
              <a:srgbClr val="000000"/>
            </a:solidFill>
            <a:miter lim="800000"/>
            <a:headEnd/>
            <a:tailEnd/>
          </a:ln>
          <a:effectLst/>
        </p:spPr>
        <p:txBody>
          <a:bodyPr vert="horz" wrap="square" lIns="74295" tIns="8890" rIns="74295" bIns="8890" numCol="1" anchor="t" anchorCtr="0" compatLnSpc="1">
            <a:prstTxWarp prst="textNoShape">
              <a:avLst/>
            </a:prstTxWarp>
          </a:bodyPr>
          <a:lstStyle/>
          <a:p>
            <a:pPr algn="just" fontAlgn="base">
              <a:spcAft>
                <a:spcPct val="0"/>
              </a:spcAft>
            </a:pPr>
            <a:r>
              <a:rPr lang="ja-JP" altLang="en-US" sz="32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技術：相手の気持ちに近づく技術「同じ言葉を返す」</a:t>
            </a:r>
            <a:endParaRPr lang="en-US" altLang="ja-JP" sz="32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endParaRPr>
          </a:p>
          <a:p>
            <a:pPr algn="just" fontAlgn="base">
              <a:spcAft>
                <a:spcPct val="0"/>
              </a:spcAft>
            </a:pPr>
            <a:r>
              <a:rPr lang="en-US" altLang="ja-JP" sz="3600"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　自分の経験を話してしまう</a:t>
            </a:r>
          </a:p>
          <a:p>
            <a:pPr algn="just" fontAlgn="base">
              <a:spcAft>
                <a:spcPct val="0"/>
              </a:spcAft>
            </a:pP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　　　　　　　　　　　　（何故、ダメなの？）</a:t>
            </a:r>
          </a:p>
          <a:p>
            <a:pPr algn="just" fontAlgn="base">
              <a:spcAft>
                <a:spcPct val="0"/>
              </a:spcAft>
            </a:pPr>
            <a:r>
              <a:rPr lang="en-US" altLang="ja-JP" sz="3600"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　相手の話を客観的に判断する</a:t>
            </a:r>
          </a:p>
          <a:p>
            <a:pPr algn="just" fontAlgn="base">
              <a:spcAft>
                <a:spcPct val="0"/>
              </a:spcAft>
            </a:pP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　　　　　　　　　　　　（何故、ダメなの？）</a:t>
            </a:r>
          </a:p>
        </p:txBody>
      </p:sp>
      <p:pic>
        <p:nvPicPr>
          <p:cNvPr id="6" name="Picture 1" descr="DOOR2">
            <a:extLst>
              <a:ext uri="{FF2B5EF4-FFF2-40B4-BE49-F238E27FC236}">
                <a16:creationId xmlns:a16="http://schemas.microsoft.com/office/drawing/2014/main" id="{B3DE0AD7-DB15-441C-A0D5-B0DECD0D3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24" y="877411"/>
            <a:ext cx="894624" cy="141408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10561BFC-7C2E-4A7A-B7E6-12903189B29A}"/>
              </a:ext>
            </a:extLst>
          </p:cNvPr>
          <p:cNvSpPr>
            <a:spLocks noGrp="1"/>
          </p:cNvSpPr>
          <p:nvPr>
            <p:ph type="sldNum" sz="quarter" idx="12"/>
          </p:nvPr>
        </p:nvSpPr>
        <p:spPr/>
        <p:txBody>
          <a:bodyPr/>
          <a:lstStyle/>
          <a:p>
            <a:fld id="{A72C43C9-C29A-4086-B3B4-1F599B556F9C}" type="slidenum">
              <a:rPr kumimoji="1" lang="ja-JP" altLang="en-US" smtClean="0"/>
              <a:t>78</a:t>
            </a:fld>
            <a:endParaRPr kumimoji="1" lang="ja-JP" altLang="en-US"/>
          </a:p>
        </p:txBody>
      </p:sp>
    </p:spTree>
    <p:extLst>
      <p:ext uri="{BB962C8B-B14F-4D97-AF65-F5344CB8AC3E}">
        <p14:creationId xmlns:p14="http://schemas.microsoft.com/office/powerpoint/2010/main" val="244145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1769301" y="1115394"/>
            <a:ext cx="9799308" cy="138499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4000" dirty="0">
                <a:latin typeface="BIZ UDゴシック" panose="020B0400000000000000" pitchFamily="49" charset="-128"/>
                <a:ea typeface="BIZ UDゴシック" panose="020B0400000000000000" pitchFamily="49" charset="-128"/>
                <a:cs typeface="メイリオ" pitchFamily="50" charset="-128"/>
              </a:rPr>
              <a:t>＜</a:t>
            </a:r>
            <a:r>
              <a:rPr lang="en-US" altLang="ja-JP" sz="4000" dirty="0">
                <a:latin typeface="BIZ UDゴシック" panose="020B0400000000000000" pitchFamily="49" charset="-128"/>
                <a:ea typeface="BIZ UDゴシック" panose="020B0400000000000000" pitchFamily="49" charset="-128"/>
                <a:cs typeface="メイリオ" pitchFamily="50" charset="-128"/>
              </a:rPr>
              <a:t>Step</a:t>
            </a:r>
            <a:r>
              <a:rPr lang="ja-JP" altLang="en-US" sz="4000" dirty="0">
                <a:latin typeface="BIZ UDゴシック" panose="020B0400000000000000" pitchFamily="49" charset="-128"/>
                <a:ea typeface="BIZ UDゴシック" panose="020B0400000000000000" pitchFamily="49" charset="-128"/>
                <a:cs typeface="メイリオ" pitchFamily="50" charset="-128"/>
              </a:rPr>
              <a:t>３＞</a:t>
            </a:r>
            <a:r>
              <a:rPr lang="ja-JP" altLang="en-US" sz="4000" u="sng" dirty="0">
                <a:latin typeface="BIZ UDゴシック" panose="020B0400000000000000" pitchFamily="49" charset="-128"/>
                <a:ea typeface="BIZ UDゴシック" panose="020B0400000000000000" pitchFamily="49" charset="-128"/>
                <a:cs typeface="メイリオ" pitchFamily="50" charset="-128"/>
              </a:rPr>
              <a:t>話の内容を短くまとめて</a:t>
            </a:r>
            <a:r>
              <a:rPr lang="ja-JP" altLang="en-US" sz="4400" u="sng" dirty="0">
                <a:latin typeface="BIZ UDゴシック" panose="020B0400000000000000" pitchFamily="49" charset="-128"/>
                <a:ea typeface="BIZ UDゴシック" panose="020B0400000000000000" pitchFamily="49" charset="-128"/>
                <a:cs typeface="メイリオ" pitchFamily="50" charset="-128"/>
              </a:rPr>
              <a:t>相手</a:t>
            </a:r>
            <a:r>
              <a:rPr lang="ja-JP" altLang="en-US" sz="4000" u="sng" dirty="0">
                <a:latin typeface="BIZ UDゴシック" panose="020B0400000000000000" pitchFamily="49" charset="-128"/>
                <a:ea typeface="BIZ UDゴシック" panose="020B0400000000000000" pitchFamily="49" charset="-128"/>
                <a:cs typeface="メイリオ" pitchFamily="50" charset="-128"/>
              </a:rPr>
              <a:t>に返す</a:t>
            </a:r>
            <a:endParaRPr lang="ja-JP" altLang="en-US" sz="4000" dirty="0">
              <a:latin typeface="BIZ UDゴシック" panose="020B0400000000000000" pitchFamily="49" charset="-128"/>
              <a:ea typeface="BIZ UDゴシック" panose="020B0400000000000000" pitchFamily="49" charset="-128"/>
              <a:cs typeface="ＭＳ Ｐゴシック" pitchFamily="50" charset="-128"/>
            </a:endParaRPr>
          </a:p>
        </p:txBody>
      </p:sp>
      <p:pic>
        <p:nvPicPr>
          <p:cNvPr id="13" name="Picture 1" descr="DO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2" y="1096140"/>
            <a:ext cx="982064" cy="15522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p:nvSpPr>
        <p:spPr bwMode="auto">
          <a:xfrm>
            <a:off x="967162" y="3185420"/>
            <a:ext cx="10581557" cy="2344383"/>
          </a:xfrm>
          <a:prstGeom prst="rect">
            <a:avLst/>
          </a:prstGeom>
          <a:noFill/>
          <a:ln w="9525">
            <a:solidFill>
              <a:srgbClr val="000000"/>
            </a:solid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32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技術：話の内容から重要なキーワードを見つける</a:t>
            </a:r>
            <a:endParaRPr lang="en-US" altLang="ja-JP" sz="32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endParaRPr lang="ja-JP" altLang="en-US" sz="3200" b="1" dirty="0">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r>
              <a:rPr lang="en-US" altLang="ja-JP" sz="3600" b="1"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話の内容を解釈して、自分の経験に引きつけて自分の考えを話してしまう</a:t>
            </a:r>
          </a:p>
        </p:txBody>
      </p:sp>
      <p:sp>
        <p:nvSpPr>
          <p:cNvPr id="2" name="スライド番号プレースホルダー 1">
            <a:extLst>
              <a:ext uri="{FF2B5EF4-FFF2-40B4-BE49-F238E27FC236}">
                <a16:creationId xmlns:a16="http://schemas.microsoft.com/office/drawing/2014/main" id="{D17E8DDF-0F0C-4B02-820B-072DC61C3BBC}"/>
              </a:ext>
            </a:extLst>
          </p:cNvPr>
          <p:cNvSpPr>
            <a:spLocks noGrp="1"/>
          </p:cNvSpPr>
          <p:nvPr>
            <p:ph type="sldNum" sz="quarter" idx="12"/>
          </p:nvPr>
        </p:nvSpPr>
        <p:spPr/>
        <p:txBody>
          <a:bodyPr/>
          <a:lstStyle/>
          <a:p>
            <a:fld id="{A72C43C9-C29A-4086-B3B4-1F599B556F9C}" type="slidenum">
              <a:rPr kumimoji="1" lang="ja-JP" altLang="en-US" smtClean="0"/>
              <a:t>79</a:t>
            </a:fld>
            <a:endParaRPr kumimoji="1" lang="ja-JP" altLang="en-US"/>
          </a:p>
        </p:txBody>
      </p:sp>
    </p:spTree>
    <p:extLst>
      <p:ext uri="{BB962C8B-B14F-4D97-AF65-F5344CB8AC3E}">
        <p14:creationId xmlns:p14="http://schemas.microsoft.com/office/powerpoint/2010/main" val="249784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10044" y="1058537"/>
            <a:ext cx="8928992" cy="830997"/>
          </a:xfrm>
          <a:prstGeom prst="rect">
            <a:avLst/>
          </a:prstGeom>
        </p:spPr>
        <p:txBody>
          <a:bodyPr wrap="square">
            <a:spAutoFit/>
          </a:bodyPr>
          <a:lstStyle/>
          <a:p>
            <a:pPr>
              <a:buFontTx/>
              <a:buNone/>
            </a:pPr>
            <a:r>
              <a:rPr lang="ja-JP" altLang="en-US" sz="4800" dirty="0">
                <a:latin typeface="BIZ UDゴシック" panose="020B0400000000000000" pitchFamily="49" charset="-128"/>
                <a:ea typeface="BIZ UDゴシック" panose="020B0400000000000000" pitchFamily="49" charset="-128"/>
                <a:cs typeface="メイリオ" pitchFamily="50" charset="-128"/>
              </a:rPr>
              <a:t>②やってみたが苦手だと感じた　　　　　　　　　　　　　</a:t>
            </a:r>
          </a:p>
        </p:txBody>
      </p:sp>
      <p:sp>
        <p:nvSpPr>
          <p:cNvPr id="6" name="正方形/長方形 5"/>
          <p:cNvSpPr/>
          <p:nvPr/>
        </p:nvSpPr>
        <p:spPr>
          <a:xfrm>
            <a:off x="3071664" y="4941168"/>
            <a:ext cx="6619587" cy="1200329"/>
          </a:xfrm>
          <a:prstGeom prst="rect">
            <a:avLst/>
          </a:prstGeom>
        </p:spPr>
        <p:txBody>
          <a:bodyPr wrap="square">
            <a:spAutoFit/>
          </a:bodyPr>
          <a:lstStyle/>
          <a:p>
            <a:pPr>
              <a:buFontTx/>
              <a:buNone/>
            </a:pPr>
            <a:r>
              <a:rPr lang="ja-JP" altLang="en-US" sz="3600" dirty="0">
                <a:latin typeface="BIZ UDゴシック" panose="020B0400000000000000" pitchFamily="49" charset="-128"/>
                <a:ea typeface="BIZ UDゴシック" panose="020B0400000000000000" pitchFamily="49" charset="-128"/>
                <a:cs typeface="メイリオ" pitchFamily="50" charset="-128"/>
              </a:rPr>
              <a:t>＜対処方法＞</a:t>
            </a:r>
            <a:endParaRPr lang="en-US" altLang="ja-JP" sz="3600" dirty="0">
              <a:latin typeface="BIZ UDゴシック" panose="020B0400000000000000" pitchFamily="49" charset="-128"/>
              <a:ea typeface="BIZ UDゴシック" panose="020B0400000000000000" pitchFamily="49" charset="-128"/>
              <a:cs typeface="メイリオ" pitchFamily="50" charset="-128"/>
            </a:endParaRPr>
          </a:p>
          <a:p>
            <a:pPr>
              <a:buFontTx/>
              <a:buNone/>
            </a:pPr>
            <a:r>
              <a:rPr lang="ja-JP" altLang="en-US" sz="3600" dirty="0">
                <a:latin typeface="BIZ UDゴシック" panose="020B0400000000000000" pitchFamily="49" charset="-128"/>
                <a:ea typeface="BIZ UDゴシック" panose="020B0400000000000000" pitchFamily="49" charset="-128"/>
                <a:cs typeface="メイリオ" pitchFamily="50" charset="-128"/>
              </a:rPr>
              <a:t>○今すぐできることから始める</a:t>
            </a:r>
          </a:p>
        </p:txBody>
      </p:sp>
      <p:sp>
        <p:nvSpPr>
          <p:cNvPr id="7" name="テキスト ボックス 6"/>
          <p:cNvSpPr txBox="1"/>
          <p:nvPr/>
        </p:nvSpPr>
        <p:spPr>
          <a:xfrm>
            <a:off x="2116818" y="3454138"/>
            <a:ext cx="8315444" cy="707886"/>
          </a:xfrm>
          <a:prstGeom prst="rect">
            <a:avLst/>
          </a:prstGeom>
          <a:noFill/>
        </p:spPr>
        <p:txBody>
          <a:bodyPr wrap="square" rtlCol="0">
            <a:spAutoFit/>
          </a:bodyPr>
          <a:lstStyle/>
          <a:p>
            <a:r>
              <a:rPr kumimoji="1" lang="ja-JP" altLang="en-US" sz="4000" dirty="0">
                <a:solidFill>
                  <a:srgbClr val="FF0000"/>
                </a:solidFill>
                <a:latin typeface="BIZ UDゴシック" panose="020B0400000000000000" pitchFamily="49" charset="-128"/>
                <a:ea typeface="BIZ UDゴシック" panose="020B0400000000000000" pitchFamily="49" charset="-128"/>
              </a:rPr>
              <a:t>あきらめないで努力することが大切</a:t>
            </a:r>
          </a:p>
        </p:txBody>
      </p:sp>
      <p:sp>
        <p:nvSpPr>
          <p:cNvPr id="2" name="スライド番号プレースホルダー 1">
            <a:extLst>
              <a:ext uri="{FF2B5EF4-FFF2-40B4-BE49-F238E27FC236}">
                <a16:creationId xmlns:a16="http://schemas.microsoft.com/office/drawing/2014/main" id="{45057B5D-70C4-4AA1-9D78-78DB11A2A4F2}"/>
              </a:ext>
            </a:extLst>
          </p:cNvPr>
          <p:cNvSpPr>
            <a:spLocks noGrp="1"/>
          </p:cNvSpPr>
          <p:nvPr>
            <p:ph type="sldNum" sz="quarter" idx="12"/>
          </p:nvPr>
        </p:nvSpPr>
        <p:spPr/>
        <p:txBody>
          <a:bodyPr/>
          <a:lstStyle/>
          <a:p>
            <a:fld id="{A72C43C9-C29A-4086-B3B4-1F599B556F9C}" type="slidenum">
              <a:rPr kumimoji="1" lang="ja-JP" altLang="en-US" smtClean="0"/>
              <a:t>8</a:t>
            </a:fld>
            <a:endParaRPr kumimoji="1" lang="ja-JP" altLang="en-US"/>
          </a:p>
        </p:txBody>
      </p:sp>
      <p:sp>
        <p:nvSpPr>
          <p:cNvPr id="10" name="下矢印 7">
            <a:extLst>
              <a:ext uri="{FF2B5EF4-FFF2-40B4-BE49-F238E27FC236}">
                <a16:creationId xmlns:a16="http://schemas.microsoft.com/office/drawing/2014/main" id="{8F8964EB-0227-4BEE-9429-82DF068C6E50}"/>
              </a:ext>
            </a:extLst>
          </p:cNvPr>
          <p:cNvSpPr/>
          <p:nvPr/>
        </p:nvSpPr>
        <p:spPr>
          <a:xfrm>
            <a:off x="4411919" y="2375586"/>
            <a:ext cx="3368161" cy="646331"/>
          </a:xfrm>
          <a:prstGeom prst="downArrow">
            <a:avLst>
              <a:gd name="adj1" fmla="val 45581"/>
              <a:gd name="adj2" fmla="val 50000"/>
            </a:avLst>
          </a:prstGeom>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069337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90385" y="1161873"/>
            <a:ext cx="9714055" cy="1323439"/>
          </a:xfrm>
          <a:prstGeom prst="rect">
            <a:avLst/>
          </a:prstGeom>
        </p:spPr>
        <p:txBody>
          <a:bodyPr wrap="square">
            <a:spAutoFit/>
          </a:bodyPr>
          <a:lstStyle/>
          <a:p>
            <a:r>
              <a:rPr lang="ja-JP" altLang="ja-JP" sz="4000" dirty="0">
                <a:latin typeface="BIZ UDゴシック" panose="020B0400000000000000" pitchFamily="49" charset="-128"/>
                <a:ea typeface="BIZ UDゴシック" panose="020B0400000000000000" pitchFamily="49" charset="-128"/>
                <a:cs typeface="メイリオ" pitchFamily="50" charset="-128"/>
              </a:rPr>
              <a:t>＜</a:t>
            </a:r>
            <a:r>
              <a:rPr lang="en-US" altLang="ja-JP" sz="4000" dirty="0">
                <a:latin typeface="BIZ UDゴシック" panose="020B0400000000000000" pitchFamily="49" charset="-128"/>
                <a:ea typeface="BIZ UDゴシック" panose="020B0400000000000000" pitchFamily="49" charset="-128"/>
                <a:cs typeface="メイリオ" pitchFamily="50" charset="-128"/>
              </a:rPr>
              <a:t>Step</a:t>
            </a:r>
            <a:r>
              <a:rPr lang="ja-JP" altLang="ja-JP" sz="4000" dirty="0">
                <a:latin typeface="BIZ UDゴシック" panose="020B0400000000000000" pitchFamily="49" charset="-128"/>
                <a:ea typeface="BIZ UDゴシック" panose="020B0400000000000000" pitchFamily="49" charset="-128"/>
                <a:cs typeface="メイリオ" pitchFamily="50" charset="-128"/>
              </a:rPr>
              <a:t>４＞</a:t>
            </a:r>
            <a:r>
              <a:rPr lang="ja-JP" altLang="ja-JP" sz="4000" u="sng" dirty="0">
                <a:latin typeface="BIZ UDゴシック" panose="020B0400000000000000" pitchFamily="49" charset="-128"/>
                <a:ea typeface="BIZ UDゴシック" panose="020B0400000000000000" pitchFamily="49" charset="-128"/>
                <a:cs typeface="メイリオ" pitchFamily="50" charset="-128"/>
              </a:rPr>
              <a:t>相手の今後の方向性に対する考えを引き出す</a:t>
            </a:r>
            <a:endParaRPr lang="ja-JP" altLang="en-US" sz="4000" u="sng" dirty="0">
              <a:latin typeface="BIZ UDゴシック" panose="020B0400000000000000" pitchFamily="49" charset="-128"/>
              <a:ea typeface="BIZ UDゴシック" panose="020B0400000000000000" pitchFamily="49" charset="-128"/>
              <a:cs typeface="メイリオ" pitchFamily="50" charset="-128"/>
            </a:endParaRPr>
          </a:p>
        </p:txBody>
      </p:sp>
      <p:sp>
        <p:nvSpPr>
          <p:cNvPr id="7" name="Rectangle 7"/>
          <p:cNvSpPr>
            <a:spLocks noChangeArrowheads="1"/>
          </p:cNvSpPr>
          <p:nvPr/>
        </p:nvSpPr>
        <p:spPr bwMode="auto">
          <a:xfrm>
            <a:off x="1004618" y="3361866"/>
            <a:ext cx="10577782" cy="2021645"/>
          </a:xfrm>
          <a:prstGeom prst="rect">
            <a:avLst/>
          </a:prstGeom>
          <a:noFill/>
          <a:ln w="9525">
            <a:solidFill>
              <a:srgbClr val="000000"/>
            </a:solid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28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技術：開かれた質問でその時の判断の根拠と行動の吟味</a:t>
            </a:r>
            <a:endParaRPr lang="en-US" altLang="ja-JP" sz="28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endParaRPr lang="ja-JP" altLang="en-US" sz="2800" b="1" dirty="0">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r>
              <a:rPr lang="en-US" altLang="ja-JP" sz="2800" b="1"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2800" b="1" dirty="0">
                <a:latin typeface="BIZ UDゴシック" panose="020B0400000000000000" pitchFamily="49" charset="-128"/>
                <a:ea typeface="BIZ UDゴシック" panose="020B0400000000000000" pitchFamily="49" charset="-128"/>
                <a:cs typeface="ＭＳ Ｐゴシック" pitchFamily="50" charset="-128"/>
              </a:rPr>
              <a:t>　</a:t>
            </a: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吟味をする主体はあくまでも相談者、支援者が吟味してはダメ</a:t>
            </a:r>
            <a:endParaRPr lang="ja-JP" altLang="en-US" sz="2800" dirty="0">
              <a:latin typeface="BIZ UDゴシック" panose="020B0400000000000000" pitchFamily="49" charset="-128"/>
              <a:ea typeface="BIZ UDゴシック" panose="020B0400000000000000" pitchFamily="49" charset="-128"/>
              <a:cs typeface="ＭＳ Ｐゴシック" pitchFamily="50" charset="-128"/>
            </a:endParaRPr>
          </a:p>
        </p:txBody>
      </p:sp>
      <p:pic>
        <p:nvPicPr>
          <p:cNvPr id="11" name="Picture 1" descr="DO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05" y="1161873"/>
            <a:ext cx="932777" cy="1474389"/>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8362A55C-BD89-4EFE-A8E4-F0EE949F63C6}"/>
              </a:ext>
            </a:extLst>
          </p:cNvPr>
          <p:cNvSpPr>
            <a:spLocks noGrp="1"/>
          </p:cNvSpPr>
          <p:nvPr>
            <p:ph type="sldNum" sz="quarter" idx="12"/>
          </p:nvPr>
        </p:nvSpPr>
        <p:spPr/>
        <p:txBody>
          <a:bodyPr/>
          <a:lstStyle/>
          <a:p>
            <a:fld id="{A72C43C9-C29A-4086-B3B4-1F599B556F9C}" type="slidenum">
              <a:rPr kumimoji="1" lang="ja-JP" altLang="en-US" smtClean="0"/>
              <a:t>80</a:t>
            </a:fld>
            <a:endParaRPr kumimoji="1" lang="ja-JP" altLang="en-US"/>
          </a:p>
        </p:txBody>
      </p:sp>
    </p:spTree>
    <p:extLst>
      <p:ext uri="{BB962C8B-B14F-4D97-AF65-F5344CB8AC3E}">
        <p14:creationId xmlns:p14="http://schemas.microsoft.com/office/powerpoint/2010/main" val="284475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EE8A328-A389-4F3C-9A12-A9CD82F184EC}"/>
              </a:ext>
            </a:extLst>
          </p:cNvPr>
          <p:cNvSpPr/>
          <p:nvPr/>
        </p:nvSpPr>
        <p:spPr>
          <a:xfrm>
            <a:off x="1740403" y="1157474"/>
            <a:ext cx="9754983" cy="1323439"/>
          </a:xfrm>
          <a:prstGeom prst="rect">
            <a:avLst/>
          </a:prstGeom>
        </p:spPr>
        <p:txBody>
          <a:bodyPr wrap="square">
            <a:spAutoFit/>
          </a:bodyPr>
          <a:lstStyle/>
          <a:p>
            <a:r>
              <a:rPr lang="ja-JP" altLang="ja-JP" sz="4000" dirty="0">
                <a:latin typeface="BIZ UDゴシック" panose="020B0400000000000000" pitchFamily="49" charset="-128"/>
                <a:ea typeface="BIZ UDゴシック" panose="020B0400000000000000" pitchFamily="49" charset="-128"/>
                <a:cs typeface="メイリオ" pitchFamily="50" charset="-128"/>
              </a:rPr>
              <a:t>＜</a:t>
            </a:r>
            <a:r>
              <a:rPr lang="en-US" altLang="ja-JP" sz="4000" dirty="0">
                <a:latin typeface="BIZ UDゴシック" panose="020B0400000000000000" pitchFamily="49" charset="-128"/>
                <a:ea typeface="BIZ UDゴシック" panose="020B0400000000000000" pitchFamily="49" charset="-128"/>
                <a:cs typeface="メイリオ" pitchFamily="50" charset="-128"/>
              </a:rPr>
              <a:t>Step</a:t>
            </a:r>
            <a:r>
              <a:rPr lang="ja-JP" altLang="en-US" sz="4000" dirty="0">
                <a:latin typeface="BIZ UDゴシック" panose="020B0400000000000000" pitchFamily="49" charset="-128"/>
                <a:ea typeface="BIZ UDゴシック" panose="020B0400000000000000" pitchFamily="49" charset="-128"/>
                <a:cs typeface="メイリオ" pitchFamily="50" charset="-128"/>
              </a:rPr>
              <a:t>５</a:t>
            </a:r>
            <a:r>
              <a:rPr lang="ja-JP" altLang="ja-JP" sz="4000" dirty="0">
                <a:latin typeface="BIZ UDゴシック" panose="020B0400000000000000" pitchFamily="49" charset="-128"/>
                <a:ea typeface="BIZ UDゴシック" panose="020B0400000000000000" pitchFamily="49" charset="-128"/>
                <a:cs typeface="メイリオ" pitchFamily="50" charset="-128"/>
              </a:rPr>
              <a:t>＞</a:t>
            </a:r>
            <a:r>
              <a:rPr lang="ja-JP" altLang="ja-JP" sz="4000" u="sng" dirty="0">
                <a:latin typeface="BIZ UDゴシック" panose="020B0400000000000000" pitchFamily="49" charset="-128"/>
                <a:ea typeface="BIZ UDゴシック" panose="020B0400000000000000" pitchFamily="49" charset="-128"/>
                <a:cs typeface="メイリオ" pitchFamily="50" charset="-128"/>
              </a:rPr>
              <a:t>相手の考えを認め、具体的な行動を引き出す</a:t>
            </a:r>
            <a:endParaRPr lang="ja-JP" altLang="en-US" sz="4000" u="sng" dirty="0">
              <a:latin typeface="BIZ UDゴシック" panose="020B0400000000000000" pitchFamily="49" charset="-128"/>
              <a:ea typeface="BIZ UDゴシック" panose="020B0400000000000000" pitchFamily="49" charset="-128"/>
              <a:cs typeface="メイリオ" pitchFamily="50" charset="-128"/>
            </a:endParaRPr>
          </a:p>
        </p:txBody>
      </p:sp>
      <p:pic>
        <p:nvPicPr>
          <p:cNvPr id="5" name="Picture 1" descr="DOOR2">
            <a:extLst>
              <a:ext uri="{FF2B5EF4-FFF2-40B4-BE49-F238E27FC236}">
                <a16:creationId xmlns:a16="http://schemas.microsoft.com/office/drawing/2014/main" id="{28A4A902-F728-4F8F-A1D0-79DC4474C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26" y="1181219"/>
            <a:ext cx="1093347"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F0FCE92C-CF29-47E7-9E60-E1F9B5465D10}"/>
              </a:ext>
            </a:extLst>
          </p:cNvPr>
          <p:cNvSpPr>
            <a:spLocks noChangeArrowheads="1"/>
          </p:cNvSpPr>
          <p:nvPr/>
        </p:nvSpPr>
        <p:spPr bwMode="auto">
          <a:xfrm>
            <a:off x="743236" y="3591748"/>
            <a:ext cx="10705528" cy="2002577"/>
          </a:xfrm>
          <a:prstGeom prst="rect">
            <a:avLst/>
          </a:prstGeom>
          <a:noFill/>
          <a:ln w="9525">
            <a:solidFill>
              <a:srgbClr val="000000"/>
            </a:solid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3200"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技術：判断の根拠と行動を吟味することで、どうすれば良いのかという回答と次の行動を引き出し、支援する</a:t>
            </a:r>
            <a:endParaRPr lang="en-US" altLang="ja-JP" sz="3200" dirty="0">
              <a:solidFill>
                <a:srgbClr val="FF0000"/>
              </a:solidFill>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endParaRPr lang="ja-JP" altLang="en-US" sz="3200" dirty="0">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r>
              <a:rPr lang="en-US" altLang="ja-JP" sz="3200"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3200" dirty="0">
                <a:latin typeface="BIZ UDゴシック" panose="020B0400000000000000" pitchFamily="49" charset="-128"/>
                <a:ea typeface="BIZ UDゴシック" panose="020B0400000000000000" pitchFamily="49" charset="-128"/>
                <a:cs typeface="ＭＳ Ｐゴシック" pitchFamily="50" charset="-128"/>
              </a:rPr>
              <a:t>　行動の主体は相談者、次の行動を受け入れ、励ます</a:t>
            </a:r>
          </a:p>
        </p:txBody>
      </p:sp>
      <p:sp>
        <p:nvSpPr>
          <p:cNvPr id="2" name="スライド番号プレースホルダー 1">
            <a:extLst>
              <a:ext uri="{FF2B5EF4-FFF2-40B4-BE49-F238E27FC236}">
                <a16:creationId xmlns:a16="http://schemas.microsoft.com/office/drawing/2014/main" id="{8E1CA72D-8CF3-46FB-A35C-E6D2EB5F8492}"/>
              </a:ext>
            </a:extLst>
          </p:cNvPr>
          <p:cNvSpPr>
            <a:spLocks noGrp="1"/>
          </p:cNvSpPr>
          <p:nvPr>
            <p:ph type="sldNum" sz="quarter" idx="12"/>
          </p:nvPr>
        </p:nvSpPr>
        <p:spPr/>
        <p:txBody>
          <a:bodyPr/>
          <a:lstStyle/>
          <a:p>
            <a:fld id="{A72C43C9-C29A-4086-B3B4-1F599B556F9C}" type="slidenum">
              <a:rPr kumimoji="1" lang="ja-JP" altLang="en-US" smtClean="0"/>
              <a:t>81</a:t>
            </a:fld>
            <a:endParaRPr kumimoji="1" lang="ja-JP" altLang="en-US"/>
          </a:p>
        </p:txBody>
      </p:sp>
    </p:spTree>
    <p:extLst>
      <p:ext uri="{BB962C8B-B14F-4D97-AF65-F5344CB8AC3E}">
        <p14:creationId xmlns:p14="http://schemas.microsoft.com/office/powerpoint/2010/main" val="3586803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7855" y="288316"/>
            <a:ext cx="6768752" cy="1143000"/>
          </a:xfrm>
          <a:solidFill>
            <a:schemeClr val="bg1"/>
          </a:solidFill>
          <a:ln>
            <a:solidFill>
              <a:schemeClr val="tx2">
                <a:lumMod val="75000"/>
              </a:schemeClr>
            </a:solidFill>
          </a:ln>
        </p:spPr>
        <p:txBody>
          <a:bodyPr anchor="t">
            <a:normAutofit/>
          </a:bodyPr>
          <a:lstStyle/>
          <a:p>
            <a:pPr>
              <a:lnSpc>
                <a:spcPct val="150000"/>
              </a:lnSpc>
            </a:pPr>
            <a:r>
              <a:rPr kumimoji="1" lang="ja-JP" altLang="en-US" sz="5400" dirty="0">
                <a:latin typeface="BIZ UDゴシック" panose="020B0400000000000000" pitchFamily="49" charset="-128"/>
                <a:ea typeface="BIZ UDゴシック" panose="020B0400000000000000" pitchFamily="49" charset="-128"/>
                <a:cs typeface="メイリオ" pitchFamily="50" charset="-128"/>
              </a:rPr>
              <a:t>　実践してみよう</a:t>
            </a:r>
          </a:p>
        </p:txBody>
      </p:sp>
      <p:sp>
        <p:nvSpPr>
          <p:cNvPr id="4" name="正方形/長方形 3"/>
          <p:cNvSpPr/>
          <p:nvPr/>
        </p:nvSpPr>
        <p:spPr>
          <a:xfrm>
            <a:off x="2695393" y="288316"/>
            <a:ext cx="720080"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315587" y="1769870"/>
            <a:ext cx="11593288" cy="4524315"/>
          </a:xfrm>
          <a:prstGeom prst="rect">
            <a:avLst/>
          </a:prstGeom>
          <a:noFill/>
          <a:effectLst/>
        </p:spPr>
        <p:txBody>
          <a:bodyPr wrap="square" rtlCol="0">
            <a:spAutoFit/>
          </a:bodyPr>
          <a:lstStyle/>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rPr>
              <a:t>学んだ内容から良い部分を</a:t>
            </a:r>
            <a:r>
              <a:rPr lang="en-US" altLang="ja-JP" sz="3200" b="1" dirty="0">
                <a:solidFill>
                  <a:srgbClr val="FF0000"/>
                </a:solidFill>
                <a:latin typeface="BIZ UDゴシック" panose="020B0400000000000000" pitchFamily="49" charset="-128"/>
                <a:ea typeface="BIZ UDゴシック" panose="020B0400000000000000" pitchFamily="49" charset="-128"/>
                <a:cs typeface="メイリオ" pitchFamily="50" charset="-128"/>
              </a:rPr>
              <a:t>TTP,TKP,OKP,TTO</a:t>
            </a: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rPr>
              <a:t>してみましょう。</a:t>
            </a:r>
            <a:endParaRPr lang="en-US" altLang="ja-JP"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ＴＴＰ</a:t>
            </a: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徹底的にパクる</a:t>
            </a:r>
            <a:endParaRPr lang="en-US" altLang="ja-JP"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ＴＫＰ</a:t>
            </a: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ちょっと変えてパクる</a:t>
            </a:r>
            <a:endParaRPr lang="en-US" altLang="ja-JP"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ＯＫＰ</a:t>
            </a: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思いっきり変えてパクる</a:t>
            </a:r>
            <a:endParaRPr lang="en-US" altLang="ja-JP"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ＴＴＯ</a:t>
            </a:r>
            <a:r>
              <a:rPr lang="ja-JP" altLang="en-US" sz="3200" dirty="0">
                <a:solidFill>
                  <a:schemeClr val="tx2">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solidFill>
                  <a:schemeClr val="tx2">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とても楽しく面白く</a:t>
            </a:r>
            <a:endParaRPr lang="ja-JP" altLang="en-US" sz="3200" dirty="0">
              <a:solidFill>
                <a:schemeClr val="tx2">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rPr>
              <a:t>　　　　　　　　　　　　この精神が大切です！！</a:t>
            </a:r>
          </a:p>
        </p:txBody>
      </p:sp>
      <p:sp>
        <p:nvSpPr>
          <p:cNvPr id="5" name="テキスト ボックス 4"/>
          <p:cNvSpPr txBox="1"/>
          <p:nvPr/>
        </p:nvSpPr>
        <p:spPr>
          <a:xfrm>
            <a:off x="1919536" y="6204289"/>
            <a:ext cx="9433048" cy="400110"/>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cs typeface="メイリオ" pitchFamily="50" charset="-128"/>
              </a:rPr>
              <a:t>「日本一心を揺るがす新聞の社説」（水谷も</a:t>
            </a:r>
            <a:r>
              <a:rPr lang="ja-JP" altLang="en-US" sz="2000" b="1" dirty="0" err="1">
                <a:latin typeface="BIZ UDゴシック" panose="020B0400000000000000" pitchFamily="49" charset="-128"/>
                <a:ea typeface="BIZ UDゴシック" panose="020B0400000000000000" pitchFamily="49" charset="-128"/>
                <a:cs typeface="メイリオ" pitchFamily="50" charset="-128"/>
              </a:rPr>
              <a:t>り</a:t>
            </a:r>
            <a:r>
              <a:rPr lang="ja-JP" altLang="en-US" sz="2000" b="1" dirty="0">
                <a:latin typeface="BIZ UDゴシック" panose="020B0400000000000000" pitchFamily="49" charset="-128"/>
                <a:ea typeface="BIZ UDゴシック" panose="020B0400000000000000" pitchFamily="49" charset="-128"/>
                <a:cs typeface="メイリオ" pitchFamily="50" charset="-128"/>
              </a:rPr>
              <a:t>ひと 著　ごま書房新社）から</a:t>
            </a:r>
          </a:p>
        </p:txBody>
      </p:sp>
      <p:sp>
        <p:nvSpPr>
          <p:cNvPr id="7" name="スライド番号プレースホルダー 6">
            <a:extLst>
              <a:ext uri="{FF2B5EF4-FFF2-40B4-BE49-F238E27FC236}">
                <a16:creationId xmlns:a16="http://schemas.microsoft.com/office/drawing/2014/main" id="{ADF83106-12CA-4739-B437-93F2AF4AAF6E}"/>
              </a:ext>
            </a:extLst>
          </p:cNvPr>
          <p:cNvSpPr>
            <a:spLocks noGrp="1"/>
          </p:cNvSpPr>
          <p:nvPr>
            <p:ph type="sldNum" sz="quarter" idx="12"/>
          </p:nvPr>
        </p:nvSpPr>
        <p:spPr/>
        <p:txBody>
          <a:bodyPr/>
          <a:lstStyle/>
          <a:p>
            <a:fld id="{A72C43C9-C29A-4086-B3B4-1F599B556F9C}" type="slidenum">
              <a:rPr kumimoji="1" lang="ja-JP" altLang="en-US" smtClean="0"/>
              <a:t>82</a:t>
            </a:fld>
            <a:endParaRPr kumimoji="1" lang="ja-JP" altLang="en-US"/>
          </a:p>
        </p:txBody>
      </p:sp>
    </p:spTree>
    <p:extLst>
      <p:ext uri="{BB962C8B-B14F-4D97-AF65-F5344CB8AC3E}">
        <p14:creationId xmlns:p14="http://schemas.microsoft.com/office/powerpoint/2010/main" val="128768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B04C067-BA82-458D-B27E-46E3809812AC}"/>
              </a:ext>
            </a:extLst>
          </p:cNvPr>
          <p:cNvSpPr txBox="1"/>
          <p:nvPr/>
        </p:nvSpPr>
        <p:spPr>
          <a:xfrm>
            <a:off x="2279576" y="548680"/>
            <a:ext cx="6912768" cy="830997"/>
          </a:xfrm>
          <a:prstGeom prst="rect">
            <a:avLst/>
          </a:prstGeom>
          <a:noFill/>
        </p:spPr>
        <p:txBody>
          <a:bodyPr wrap="square" rtlCol="0">
            <a:spAutoFit/>
          </a:bodyPr>
          <a:lstStyle/>
          <a:p>
            <a:r>
              <a:rPr kumimoji="1" lang="ja-JP" altLang="en-US" sz="4800" dirty="0">
                <a:latin typeface="BIZ UDゴシック" panose="020B0400000000000000" pitchFamily="49" charset="-128"/>
                <a:ea typeface="BIZ UDゴシック" panose="020B0400000000000000" pitchFamily="49" charset="-128"/>
              </a:rPr>
              <a:t>では簡単な練習をします</a:t>
            </a:r>
          </a:p>
        </p:txBody>
      </p:sp>
      <p:pic>
        <p:nvPicPr>
          <p:cNvPr id="8" name="図 7">
            <a:extLst>
              <a:ext uri="{FF2B5EF4-FFF2-40B4-BE49-F238E27FC236}">
                <a16:creationId xmlns:a16="http://schemas.microsoft.com/office/drawing/2014/main" id="{CC8FE8FA-2AA0-487C-B1D6-0CED66A9374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1695" y="1908188"/>
            <a:ext cx="4128610" cy="3041624"/>
          </a:xfrm>
          <a:prstGeom prst="rect">
            <a:avLst/>
          </a:prstGeom>
        </p:spPr>
      </p:pic>
      <p:sp>
        <p:nvSpPr>
          <p:cNvPr id="9" name="テキスト ボックス 8">
            <a:extLst>
              <a:ext uri="{FF2B5EF4-FFF2-40B4-BE49-F238E27FC236}">
                <a16:creationId xmlns:a16="http://schemas.microsoft.com/office/drawing/2014/main" id="{B96EB76C-1A47-4DDC-95E8-FB98DD2C1FD0}"/>
              </a:ext>
            </a:extLst>
          </p:cNvPr>
          <p:cNvSpPr txBox="1"/>
          <p:nvPr/>
        </p:nvSpPr>
        <p:spPr>
          <a:xfrm>
            <a:off x="2027548" y="5301208"/>
            <a:ext cx="8820980" cy="1200329"/>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二人、一組になり、一人が聞き役、一人は話す役になり、お題は「最近の困りごと」で</a:t>
            </a:r>
            <a:r>
              <a:rPr kumimoji="1" lang="en-US" altLang="ja-JP" sz="2400" dirty="0">
                <a:latin typeface="BIZ UDゴシック" panose="020B0400000000000000" pitchFamily="49" charset="-128"/>
                <a:ea typeface="BIZ UDゴシック" panose="020B0400000000000000" pitchFamily="49" charset="-128"/>
              </a:rPr>
              <a:t>10</a:t>
            </a:r>
            <a:r>
              <a:rPr kumimoji="1" lang="ja-JP" altLang="en-US" sz="2400" dirty="0">
                <a:latin typeface="BIZ UDゴシック" panose="020B0400000000000000" pitchFamily="49" charset="-128"/>
                <a:ea typeface="BIZ UDゴシック" panose="020B0400000000000000" pitchFamily="49" charset="-128"/>
              </a:rPr>
              <a:t>分間話を聞いて下さい。</a:t>
            </a:r>
          </a:p>
          <a:p>
            <a:r>
              <a:rPr kumimoji="1" lang="ja-JP" altLang="en-US" sz="2400" b="1" dirty="0">
                <a:solidFill>
                  <a:srgbClr val="FF0000"/>
                </a:solidFill>
                <a:latin typeface="BIZ UDゴシック" panose="020B0400000000000000" pitchFamily="49" charset="-128"/>
                <a:ea typeface="BIZ UDゴシック" panose="020B0400000000000000" pitchFamily="49" charset="-128"/>
              </a:rPr>
              <a:t>５つのステップを忘れないように！！</a:t>
            </a:r>
          </a:p>
        </p:txBody>
      </p:sp>
      <p:sp>
        <p:nvSpPr>
          <p:cNvPr id="2" name="スライド番号プレースホルダー 1">
            <a:extLst>
              <a:ext uri="{FF2B5EF4-FFF2-40B4-BE49-F238E27FC236}">
                <a16:creationId xmlns:a16="http://schemas.microsoft.com/office/drawing/2014/main" id="{C1646576-1F92-4C1F-A5FB-ACA736402C38}"/>
              </a:ext>
            </a:extLst>
          </p:cNvPr>
          <p:cNvSpPr>
            <a:spLocks noGrp="1"/>
          </p:cNvSpPr>
          <p:nvPr>
            <p:ph type="sldNum" sz="quarter" idx="12"/>
          </p:nvPr>
        </p:nvSpPr>
        <p:spPr/>
        <p:txBody>
          <a:bodyPr/>
          <a:lstStyle/>
          <a:p>
            <a:fld id="{A72C43C9-C29A-4086-B3B4-1F599B556F9C}" type="slidenum">
              <a:rPr kumimoji="1" lang="ja-JP" altLang="en-US" smtClean="0"/>
              <a:t>83</a:t>
            </a:fld>
            <a:endParaRPr kumimoji="1" lang="ja-JP" altLang="en-US"/>
          </a:p>
        </p:txBody>
      </p:sp>
    </p:spTree>
    <p:extLst>
      <p:ext uri="{BB962C8B-B14F-4D97-AF65-F5344CB8AC3E}">
        <p14:creationId xmlns:p14="http://schemas.microsoft.com/office/powerpoint/2010/main" val="36934183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5B6CE3-53B5-4532-A9C1-9C453F0969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1695" y="1908188"/>
            <a:ext cx="4128610" cy="3041624"/>
          </a:xfrm>
          <a:prstGeom prst="rect">
            <a:avLst/>
          </a:prstGeom>
        </p:spPr>
      </p:pic>
      <p:sp>
        <p:nvSpPr>
          <p:cNvPr id="5" name="テキスト ボックス 4">
            <a:extLst>
              <a:ext uri="{FF2B5EF4-FFF2-40B4-BE49-F238E27FC236}">
                <a16:creationId xmlns:a16="http://schemas.microsoft.com/office/drawing/2014/main" id="{4752C717-AE7F-4A64-BD1D-C41ECFFB3E2C}"/>
              </a:ext>
            </a:extLst>
          </p:cNvPr>
          <p:cNvSpPr txBox="1"/>
          <p:nvPr/>
        </p:nvSpPr>
        <p:spPr>
          <a:xfrm>
            <a:off x="2495600" y="485995"/>
            <a:ext cx="6912768" cy="830997"/>
          </a:xfrm>
          <a:prstGeom prst="rect">
            <a:avLst/>
          </a:prstGeom>
          <a:noFill/>
        </p:spPr>
        <p:txBody>
          <a:bodyPr wrap="square" rtlCol="0">
            <a:spAutoFit/>
          </a:bodyPr>
          <a:lstStyle/>
          <a:p>
            <a:pPr algn="ctr"/>
            <a:r>
              <a:rPr kumimoji="1" lang="ja-JP" altLang="en-US" sz="4800" dirty="0">
                <a:latin typeface="BIZ UDゴシック" panose="020B0400000000000000" pitchFamily="49" charset="-128"/>
                <a:ea typeface="BIZ UDゴシック" panose="020B0400000000000000" pitchFamily="49" charset="-128"/>
              </a:rPr>
              <a:t>では役を交代します</a:t>
            </a:r>
          </a:p>
        </p:txBody>
      </p:sp>
      <p:sp>
        <p:nvSpPr>
          <p:cNvPr id="6" name="テキスト ボックス 5">
            <a:extLst>
              <a:ext uri="{FF2B5EF4-FFF2-40B4-BE49-F238E27FC236}">
                <a16:creationId xmlns:a16="http://schemas.microsoft.com/office/drawing/2014/main" id="{C10A905C-B987-4AD7-B0D6-2693629E58C2}"/>
              </a:ext>
            </a:extLst>
          </p:cNvPr>
          <p:cNvSpPr txBox="1"/>
          <p:nvPr/>
        </p:nvSpPr>
        <p:spPr>
          <a:xfrm>
            <a:off x="2027548" y="5301208"/>
            <a:ext cx="8136904" cy="1200329"/>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役割の交代です。お題は前回と同じ「最近の困りごと」で</a:t>
            </a:r>
            <a:r>
              <a:rPr kumimoji="1" lang="en-US" altLang="ja-JP" sz="2400" dirty="0">
                <a:latin typeface="BIZ UDゴシック" panose="020B0400000000000000" pitchFamily="49" charset="-128"/>
                <a:ea typeface="BIZ UDゴシック" panose="020B0400000000000000" pitchFamily="49" charset="-128"/>
              </a:rPr>
              <a:t>10</a:t>
            </a:r>
            <a:r>
              <a:rPr kumimoji="1" lang="ja-JP" altLang="en-US" sz="2400" dirty="0">
                <a:latin typeface="BIZ UDゴシック" panose="020B0400000000000000" pitchFamily="49" charset="-128"/>
                <a:ea typeface="BIZ UDゴシック" panose="020B0400000000000000" pitchFamily="49" charset="-128"/>
              </a:rPr>
              <a:t>分間話を聞いて下さい。</a:t>
            </a:r>
          </a:p>
          <a:p>
            <a:r>
              <a:rPr kumimoji="1" lang="ja-JP" altLang="en-US" sz="2400" b="1" dirty="0">
                <a:solidFill>
                  <a:srgbClr val="FF0000"/>
                </a:solidFill>
                <a:latin typeface="BIZ UDゴシック" panose="020B0400000000000000" pitchFamily="49" charset="-128"/>
                <a:ea typeface="BIZ UDゴシック" panose="020B0400000000000000" pitchFamily="49" charset="-128"/>
              </a:rPr>
              <a:t>５つのステップを忘れないように！！</a:t>
            </a:r>
          </a:p>
        </p:txBody>
      </p:sp>
      <p:sp>
        <p:nvSpPr>
          <p:cNvPr id="2" name="スライド番号プレースホルダー 1">
            <a:extLst>
              <a:ext uri="{FF2B5EF4-FFF2-40B4-BE49-F238E27FC236}">
                <a16:creationId xmlns:a16="http://schemas.microsoft.com/office/drawing/2014/main" id="{7955F693-67C5-41CE-A655-60BEB5914560}"/>
              </a:ext>
            </a:extLst>
          </p:cNvPr>
          <p:cNvSpPr>
            <a:spLocks noGrp="1"/>
          </p:cNvSpPr>
          <p:nvPr>
            <p:ph type="sldNum" sz="quarter" idx="12"/>
          </p:nvPr>
        </p:nvSpPr>
        <p:spPr/>
        <p:txBody>
          <a:bodyPr/>
          <a:lstStyle/>
          <a:p>
            <a:fld id="{A72C43C9-C29A-4086-B3B4-1F599B556F9C}" type="slidenum">
              <a:rPr kumimoji="1" lang="ja-JP" altLang="en-US" smtClean="0"/>
              <a:t>84</a:t>
            </a:fld>
            <a:endParaRPr kumimoji="1" lang="ja-JP" altLang="en-US"/>
          </a:p>
        </p:txBody>
      </p:sp>
    </p:spTree>
    <p:extLst>
      <p:ext uri="{BB962C8B-B14F-4D97-AF65-F5344CB8AC3E}">
        <p14:creationId xmlns:p14="http://schemas.microsoft.com/office/powerpoint/2010/main" val="36184588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D855AB-3528-4E60-8FD6-3B737A39CE4A}"/>
              </a:ext>
            </a:extLst>
          </p:cNvPr>
          <p:cNvSpPr>
            <a:spLocks noGrp="1"/>
          </p:cNvSpPr>
          <p:nvPr>
            <p:ph type="sldNum" sz="quarter" idx="12"/>
          </p:nvPr>
        </p:nvSpPr>
        <p:spPr/>
        <p:txBody>
          <a:bodyPr/>
          <a:lstStyle/>
          <a:p>
            <a:fld id="{A72C43C9-C29A-4086-B3B4-1F599B556F9C}" type="slidenum">
              <a:rPr kumimoji="1" lang="ja-JP" altLang="en-US" smtClean="0"/>
              <a:t>85</a:t>
            </a:fld>
            <a:endParaRPr kumimoji="1" lang="ja-JP" altLang="en-US"/>
          </a:p>
        </p:txBody>
      </p:sp>
      <p:sp>
        <p:nvSpPr>
          <p:cNvPr id="5" name="テキスト ボックス 4">
            <a:extLst>
              <a:ext uri="{FF2B5EF4-FFF2-40B4-BE49-F238E27FC236}">
                <a16:creationId xmlns:a16="http://schemas.microsoft.com/office/drawing/2014/main" id="{8BAD831C-DA6D-4A5B-BAFD-727026D2C5F3}"/>
              </a:ext>
            </a:extLst>
          </p:cNvPr>
          <p:cNvSpPr txBox="1"/>
          <p:nvPr/>
        </p:nvSpPr>
        <p:spPr>
          <a:xfrm>
            <a:off x="1235460" y="2600163"/>
            <a:ext cx="9721080" cy="830997"/>
          </a:xfrm>
          <a:prstGeom prst="rect">
            <a:avLst/>
          </a:prstGeom>
          <a:noFill/>
        </p:spPr>
        <p:txBody>
          <a:bodyPr wrap="square" rtlCol="0">
            <a:spAutoFit/>
          </a:bodyPr>
          <a:lstStyle/>
          <a:p>
            <a:pPr algn="ctr"/>
            <a:r>
              <a:rPr kumimoji="1" lang="ja-JP" altLang="en-US" sz="4800" dirty="0">
                <a:latin typeface="BIZ UDゴシック" panose="020B0400000000000000" pitchFamily="49" charset="-128"/>
                <a:ea typeface="BIZ UDゴシック" panose="020B0400000000000000" pitchFamily="49" charset="-128"/>
              </a:rPr>
              <a:t>２回のミニ演習の感想は？</a:t>
            </a:r>
          </a:p>
        </p:txBody>
      </p:sp>
    </p:spTree>
    <p:extLst>
      <p:ext uri="{BB962C8B-B14F-4D97-AF65-F5344CB8AC3E}">
        <p14:creationId xmlns:p14="http://schemas.microsoft.com/office/powerpoint/2010/main" val="7900328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11947E7-5F04-4959-8EE9-313D9B23A86C}"/>
              </a:ext>
            </a:extLst>
          </p:cNvPr>
          <p:cNvSpPr txBox="1"/>
          <p:nvPr/>
        </p:nvSpPr>
        <p:spPr>
          <a:xfrm>
            <a:off x="1559496" y="3284984"/>
            <a:ext cx="9514057" cy="1446550"/>
          </a:xfrm>
          <a:prstGeom prst="rect">
            <a:avLst/>
          </a:prstGeom>
          <a:noFill/>
        </p:spPr>
        <p:txBody>
          <a:bodyPr wrap="square" rtlCol="0">
            <a:spAutoFit/>
          </a:bodyPr>
          <a:lstStyle/>
          <a:p>
            <a:r>
              <a:rPr kumimoji="1" lang="ja-JP" altLang="en-US" sz="4400" dirty="0">
                <a:latin typeface="BIZ UDゴシック" panose="020B0400000000000000" pitchFamily="49" charset="-128"/>
                <a:ea typeface="BIZ UDゴシック" panose="020B0400000000000000" pitchFamily="49" charset="-128"/>
              </a:rPr>
              <a:t>これで講義は終了です。</a:t>
            </a:r>
          </a:p>
          <a:p>
            <a:r>
              <a:rPr kumimoji="1" lang="ja-JP" altLang="en-US" sz="4400" dirty="0">
                <a:latin typeface="BIZ UDゴシック" panose="020B0400000000000000" pitchFamily="49" charset="-128"/>
                <a:ea typeface="BIZ UDゴシック" panose="020B0400000000000000" pitchFamily="49" charset="-128"/>
              </a:rPr>
              <a:t>　　　　　　お疲れさまでした。</a:t>
            </a:r>
          </a:p>
        </p:txBody>
      </p:sp>
      <p:sp>
        <p:nvSpPr>
          <p:cNvPr id="2" name="スライド番号プレースホルダー 1">
            <a:extLst>
              <a:ext uri="{FF2B5EF4-FFF2-40B4-BE49-F238E27FC236}">
                <a16:creationId xmlns:a16="http://schemas.microsoft.com/office/drawing/2014/main" id="{7639D8DB-BAE4-4FD9-AA54-2D724D16AAEA}"/>
              </a:ext>
            </a:extLst>
          </p:cNvPr>
          <p:cNvSpPr>
            <a:spLocks noGrp="1"/>
          </p:cNvSpPr>
          <p:nvPr>
            <p:ph type="sldNum" sz="quarter" idx="12"/>
          </p:nvPr>
        </p:nvSpPr>
        <p:spPr/>
        <p:txBody>
          <a:bodyPr/>
          <a:lstStyle/>
          <a:p>
            <a:fld id="{A72C43C9-C29A-4086-B3B4-1F599B556F9C}" type="slidenum">
              <a:rPr kumimoji="1" lang="ja-JP" altLang="en-US" smtClean="0"/>
              <a:t>86</a:t>
            </a:fld>
            <a:endParaRPr kumimoji="1" lang="ja-JP" altLang="en-US"/>
          </a:p>
        </p:txBody>
      </p:sp>
    </p:spTree>
    <p:extLst>
      <p:ext uri="{BB962C8B-B14F-4D97-AF65-F5344CB8AC3E}">
        <p14:creationId xmlns:p14="http://schemas.microsoft.com/office/powerpoint/2010/main" val="17638328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43672" y="4470704"/>
            <a:ext cx="6984776" cy="2062103"/>
          </a:xfrm>
          <a:prstGeom prst="rect">
            <a:avLst/>
          </a:prstGeom>
        </p:spPr>
        <p:txBody>
          <a:bodyPr wrap="square">
            <a:spAutoFit/>
          </a:bodyPr>
          <a:lstStyle/>
          <a:p>
            <a:pPr>
              <a:buFontTx/>
              <a:buNone/>
            </a:pPr>
            <a:r>
              <a:rPr lang="ja-JP" altLang="en-US" sz="3200" dirty="0">
                <a:latin typeface="BIZ UDゴシック" panose="020B0400000000000000" pitchFamily="49" charset="-128"/>
                <a:ea typeface="BIZ UDゴシック" panose="020B0400000000000000" pitchFamily="49" charset="-128"/>
                <a:cs typeface="メイリオ" pitchFamily="50" charset="-128"/>
              </a:rPr>
              <a:t>＜対処方法＞</a:t>
            </a:r>
            <a:endParaRPr lang="en-US" altLang="ja-JP" sz="3200" dirty="0">
              <a:latin typeface="BIZ UDゴシック" panose="020B0400000000000000" pitchFamily="49" charset="-128"/>
              <a:ea typeface="BIZ UDゴシック" panose="020B0400000000000000" pitchFamily="49" charset="-128"/>
              <a:cs typeface="メイリオ" pitchFamily="50" charset="-128"/>
            </a:endParaRPr>
          </a:p>
          <a:p>
            <a:pPr>
              <a:buFontTx/>
              <a:buNone/>
            </a:pPr>
            <a:r>
              <a:rPr lang="ja-JP" altLang="en-US" sz="3200" dirty="0">
                <a:latin typeface="BIZ UDゴシック" panose="020B0400000000000000" pitchFamily="49" charset="-128"/>
                <a:ea typeface="BIZ UDゴシック" panose="020B0400000000000000" pitchFamily="49" charset="-128"/>
                <a:cs typeface="メイリオ" pitchFamily="50" charset="-128"/>
              </a:rPr>
              <a:t>○事前準備で自分をサポート</a:t>
            </a:r>
          </a:p>
          <a:p>
            <a:pPr>
              <a:buNone/>
            </a:pPr>
            <a:r>
              <a:rPr lang="ja-JP" altLang="en-US" sz="3200" dirty="0">
                <a:latin typeface="BIZ UDゴシック" panose="020B0400000000000000" pitchFamily="49" charset="-128"/>
                <a:ea typeface="BIZ UDゴシック" panose="020B0400000000000000" pitchFamily="49" charset="-128"/>
                <a:cs typeface="メイリオ" pitchFamily="50" charset="-128"/>
              </a:rPr>
              <a:t>○できる人に助けてもらう（学ぶ）</a:t>
            </a:r>
          </a:p>
          <a:p>
            <a:r>
              <a:rPr lang="ja-JP" altLang="en-US" sz="3200" dirty="0">
                <a:latin typeface="BIZ UDゴシック" panose="020B0400000000000000" pitchFamily="49" charset="-128"/>
                <a:ea typeface="BIZ UDゴシック" panose="020B0400000000000000" pitchFamily="49" charset="-128"/>
                <a:cs typeface="メイリオ" pitchFamily="50" charset="-128"/>
              </a:rPr>
              <a:t>○できている人のまねしてみる</a:t>
            </a:r>
          </a:p>
        </p:txBody>
      </p:sp>
      <p:sp>
        <p:nvSpPr>
          <p:cNvPr id="5" name="正方形/長方形 4"/>
          <p:cNvSpPr/>
          <p:nvPr/>
        </p:nvSpPr>
        <p:spPr>
          <a:xfrm>
            <a:off x="1233130" y="1052736"/>
            <a:ext cx="9725739" cy="830997"/>
          </a:xfrm>
          <a:prstGeom prst="rect">
            <a:avLst/>
          </a:prstGeom>
        </p:spPr>
        <p:txBody>
          <a:bodyPr wrap="none">
            <a:spAutoFit/>
          </a:bodyPr>
          <a:lstStyle/>
          <a:p>
            <a:r>
              <a:rPr lang="ja-JP" altLang="en-US" sz="4800" dirty="0">
                <a:latin typeface="BIZ UDゴシック" panose="020B0400000000000000" pitchFamily="49" charset="-128"/>
                <a:ea typeface="BIZ UDゴシック" panose="020B0400000000000000" pitchFamily="49" charset="-128"/>
                <a:cs typeface="メイリオ" pitchFamily="50" charset="-128"/>
              </a:rPr>
              <a:t>③やってみたが、やはりできない </a:t>
            </a:r>
            <a:endParaRPr lang="ja-JP" altLang="en-US" sz="6000" dirty="0">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4310892" y="3275938"/>
            <a:ext cx="3570208" cy="769441"/>
          </a:xfrm>
          <a:prstGeom prst="rect">
            <a:avLst/>
          </a:prstGeom>
        </p:spPr>
        <p:txBody>
          <a:bodyPr wrap="none">
            <a:spAutoFit/>
          </a:bodyPr>
          <a:lstStyle/>
          <a:p>
            <a:r>
              <a:rPr lang="ja-JP" altLang="en-US" sz="4400" dirty="0">
                <a:solidFill>
                  <a:srgbClr val="FF0000"/>
                </a:solidFill>
                <a:latin typeface="BIZ UDゴシック" panose="020B0400000000000000" pitchFamily="49" charset="-128"/>
                <a:ea typeface="BIZ UDゴシック" panose="020B0400000000000000" pitchFamily="49" charset="-128"/>
              </a:rPr>
              <a:t>あきらめない</a:t>
            </a:r>
          </a:p>
        </p:txBody>
      </p:sp>
      <p:sp>
        <p:nvSpPr>
          <p:cNvPr id="2" name="スライド番号プレースホルダー 1">
            <a:extLst>
              <a:ext uri="{FF2B5EF4-FFF2-40B4-BE49-F238E27FC236}">
                <a16:creationId xmlns:a16="http://schemas.microsoft.com/office/drawing/2014/main" id="{81B094AF-A0C1-4166-B693-B77B6521E4A9}"/>
              </a:ext>
            </a:extLst>
          </p:cNvPr>
          <p:cNvSpPr>
            <a:spLocks noGrp="1"/>
          </p:cNvSpPr>
          <p:nvPr>
            <p:ph type="sldNum" sz="quarter" idx="12"/>
          </p:nvPr>
        </p:nvSpPr>
        <p:spPr/>
        <p:txBody>
          <a:bodyPr/>
          <a:lstStyle/>
          <a:p>
            <a:fld id="{A72C43C9-C29A-4086-B3B4-1F599B556F9C}" type="slidenum">
              <a:rPr kumimoji="1" lang="ja-JP" altLang="en-US" smtClean="0"/>
              <a:t>9</a:t>
            </a:fld>
            <a:endParaRPr kumimoji="1" lang="ja-JP" altLang="en-US"/>
          </a:p>
        </p:txBody>
      </p:sp>
      <p:sp>
        <p:nvSpPr>
          <p:cNvPr id="9" name="下矢印 7">
            <a:extLst>
              <a:ext uri="{FF2B5EF4-FFF2-40B4-BE49-F238E27FC236}">
                <a16:creationId xmlns:a16="http://schemas.microsoft.com/office/drawing/2014/main" id="{D154B4AC-6B00-4C4F-9936-E75F02F5489F}"/>
              </a:ext>
            </a:extLst>
          </p:cNvPr>
          <p:cNvSpPr/>
          <p:nvPr/>
        </p:nvSpPr>
        <p:spPr>
          <a:xfrm>
            <a:off x="4411919" y="2375586"/>
            <a:ext cx="3368161" cy="646331"/>
          </a:xfrm>
          <a:prstGeom prst="downArrow">
            <a:avLst>
              <a:gd name="adj1" fmla="val 45581"/>
              <a:gd name="adj2" fmla="val 50000"/>
            </a:avLst>
          </a:prstGeom>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638859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2690</TotalTime>
  <Words>3497</Words>
  <Application>Microsoft Office PowerPoint</Application>
  <PresentationFormat>ワイド画面</PresentationFormat>
  <Paragraphs>470</Paragraphs>
  <Slides>86</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86</vt:i4>
      </vt:variant>
    </vt:vector>
  </HeadingPairs>
  <TitlesOfParts>
    <vt:vector size="94" baseType="lpstr">
      <vt:lpstr>BIZ UDPゴシック</vt:lpstr>
      <vt:lpstr>BIZ UDゴシック</vt:lpstr>
      <vt:lpstr>Meiryo UI</vt:lpstr>
      <vt:lpstr>メイリオ</vt:lpstr>
      <vt:lpstr>游ゴシック</vt:lpstr>
      <vt:lpstr>Arial</vt:lpstr>
      <vt:lpstr>Calibri</vt:lpstr>
      <vt:lpstr>Office ​​テーマ</vt:lpstr>
      <vt:lpstr>スーパービジョン ー相談支援のスーパービジョンー</vt:lpstr>
      <vt:lpstr>研修全体の流れ</vt:lpstr>
      <vt:lpstr>研修のねらいと到達目標</vt:lpstr>
      <vt:lpstr>PowerPoint プレゼンテーション</vt:lpstr>
      <vt:lpstr>この研修で意識すること</vt:lpstr>
      <vt:lpstr>研修をより効果的にするために</vt:lpstr>
      <vt:lpstr>PowerPoint プレゼンテーション</vt:lpstr>
      <vt:lpstr>PowerPoint プレゼンテーション</vt:lpstr>
      <vt:lpstr>PowerPoint プレゼンテーション</vt:lpstr>
      <vt:lpstr>話し合い（会議）のルール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職場で登場する重層的人的要素と 　　　　　　　　　　　スーパービジョンの方向</vt:lpstr>
      <vt:lpstr>スーパービジョンの機能</vt:lpstr>
      <vt:lpstr>スーパービジョンの種類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支援技術としての傾聴 　　　　　　　　　　（スーパービジョンの技術）</vt:lpstr>
      <vt:lpstr>PowerPoint プレゼンテーション</vt:lpstr>
      <vt:lpstr>傾聴の技術</vt:lpstr>
      <vt:lpstr>PowerPoint プレゼンテーション</vt:lpstr>
      <vt:lpstr>PowerPoint プレゼンテーション</vt:lpstr>
      <vt:lpstr>PowerPoint プレゼンテーション</vt:lpstr>
      <vt:lpstr>PowerPoint プレゼンテーション</vt:lpstr>
      <vt:lpstr>　実践してみよう</vt:lpstr>
      <vt:lpstr>PowerPoint プレゼンテーション</vt:lpstr>
      <vt:lpstr>PowerPoint プレゼンテーション</vt:lpstr>
      <vt:lpstr>PowerPoint プレゼンテーション</vt:lpstr>
      <vt:lpstr>PowerPoint プレゼンテーション</vt:lpstr>
    </vt:vector>
  </TitlesOfParts>
  <Company>東洋大学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スーパービジョン</dc:title>
  <dc:creator>東洋大学</dc:creator>
  <cp:lastModifiedBy>本名靖</cp:lastModifiedBy>
  <cp:revision>162</cp:revision>
  <cp:lastPrinted>2021-05-20T05:34:47Z</cp:lastPrinted>
  <dcterms:created xsi:type="dcterms:W3CDTF">2014-02-17T09:26:49Z</dcterms:created>
  <dcterms:modified xsi:type="dcterms:W3CDTF">2023-09-25T07:22:46Z</dcterms:modified>
</cp:coreProperties>
</file>